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08" r:id="rId1"/>
  </p:sldMasterIdLst>
  <p:notesMasterIdLst>
    <p:notesMasterId r:id="rId33"/>
  </p:notesMasterIdLst>
  <p:handoutMasterIdLst>
    <p:handoutMasterId r:id="rId34"/>
  </p:handoutMasterIdLst>
  <p:sldIdLst>
    <p:sldId id="277" r:id="rId2"/>
    <p:sldId id="519" r:id="rId3"/>
    <p:sldId id="318" r:id="rId4"/>
    <p:sldId id="307" r:id="rId5"/>
    <p:sldId id="294" r:id="rId6"/>
    <p:sldId id="487" r:id="rId7"/>
    <p:sldId id="306" r:id="rId8"/>
    <p:sldId id="515" r:id="rId9"/>
    <p:sldId id="469" r:id="rId10"/>
    <p:sldId id="482" r:id="rId11"/>
    <p:sldId id="431" r:id="rId12"/>
    <p:sldId id="512" r:id="rId13"/>
    <p:sldId id="432" r:id="rId14"/>
    <p:sldId id="514" r:id="rId15"/>
    <p:sldId id="489" r:id="rId16"/>
    <p:sldId id="495" r:id="rId17"/>
    <p:sldId id="460" r:id="rId18"/>
    <p:sldId id="480" r:id="rId19"/>
    <p:sldId id="474" r:id="rId20"/>
    <p:sldId id="454" r:id="rId21"/>
    <p:sldId id="455" r:id="rId22"/>
    <p:sldId id="479" r:id="rId23"/>
    <p:sldId id="508" r:id="rId24"/>
    <p:sldId id="509" r:id="rId25"/>
    <p:sldId id="518" r:id="rId26"/>
    <p:sldId id="516" r:id="rId27"/>
    <p:sldId id="517" r:id="rId28"/>
    <p:sldId id="504" r:id="rId29"/>
    <p:sldId id="505" r:id="rId30"/>
    <p:sldId id="507" r:id="rId31"/>
    <p:sldId id="465" r:id="rId32"/>
  </p:sldIdLst>
  <p:sldSz cx="9144000" cy="6858000" type="screen4x3"/>
  <p:notesSz cx="7010400" cy="9296400"/>
  <p:custDataLst>
    <p:tags r:id="rId3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FF7C80"/>
    <a:srgbClr val="0000FF"/>
    <a:srgbClr val="A68462"/>
    <a:srgbClr val="E7D2AD"/>
    <a:srgbClr val="D39D60"/>
    <a:srgbClr val="E8E2B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28" autoAdjust="0"/>
    <p:restoredTop sz="86409" autoAdjust="0"/>
  </p:normalViewPr>
  <p:slideViewPr>
    <p:cSldViewPr>
      <p:cViewPr>
        <p:scale>
          <a:sx n="80" d="100"/>
          <a:sy n="80" d="100"/>
        </p:scale>
        <p:origin x="-450" y="-72"/>
      </p:cViewPr>
      <p:guideLst>
        <p:guide orient="horz" pos="2160"/>
        <p:guide pos="2880"/>
      </p:guideLst>
    </p:cSldViewPr>
  </p:slideViewPr>
  <p:outlineViewPr>
    <p:cViewPr>
      <p:scale>
        <a:sx n="33" d="100"/>
        <a:sy n="33" d="100"/>
      </p:scale>
      <p:origin x="0" y="10494"/>
    </p:cViewPr>
  </p:outlineViewPr>
  <p:notesTextViewPr>
    <p:cViewPr>
      <p:scale>
        <a:sx n="66" d="100"/>
        <a:sy n="66" d="100"/>
      </p:scale>
      <p:origin x="0" y="0"/>
    </p:cViewPr>
  </p:notesTextViewPr>
  <p:sorterViewPr>
    <p:cViewPr>
      <p:scale>
        <a:sx n="66" d="100"/>
        <a:sy n="66" d="100"/>
      </p:scale>
      <p:origin x="0" y="3156"/>
    </p:cViewPr>
  </p:sorterViewPr>
  <p:notesViewPr>
    <p:cSldViewPr>
      <p:cViewPr varScale="1">
        <p:scale>
          <a:sx n="78" d="100"/>
          <a:sy n="78" d="100"/>
        </p:scale>
        <p:origin x="-2034" y="-9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4233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29E56935-B37A-48DD-93AA-6FBAFEE622EE}" type="datetimeFigureOut">
              <a:rPr lang="en-US"/>
              <a:pPr>
                <a:defRPr/>
              </a:pPr>
              <a:t>6/23/2012</a:t>
            </a:fld>
            <a:endParaRPr lang="en-US"/>
          </a:p>
        </p:txBody>
      </p:sp>
      <p:sp>
        <p:nvSpPr>
          <p:cNvPr id="14234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4234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5F34A38-57CA-4B26-9D9D-D51A561F489A}" type="slidenum">
              <a:rPr lang="en-US"/>
              <a:pPr>
                <a:defRPr/>
              </a:pPr>
              <a:t>‹#›</a:t>
            </a:fld>
            <a:endParaRPr lang="en-US"/>
          </a:p>
        </p:txBody>
      </p:sp>
    </p:spTree>
    <p:extLst>
      <p:ext uri="{BB962C8B-B14F-4D97-AF65-F5344CB8AC3E}">
        <p14:creationId xmlns="" xmlns:p14="http://schemas.microsoft.com/office/powerpoint/2010/main" val="1493776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4DAA431-D655-430B-B56E-6CA0748BF431}" type="datetimeFigureOut">
              <a:rPr lang="en-US"/>
              <a:pPr>
                <a:defRPr/>
              </a:pPr>
              <a:t>6/23/2012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4A951521-B0D0-42E9-887C-2EFDC17592B4}" type="slidenum">
              <a:rPr lang="en-US"/>
              <a:pPr>
                <a:defRPr/>
              </a:pPr>
              <a:t>‹#›</a:t>
            </a:fld>
            <a:endParaRPr lang="en-US" dirty="0"/>
          </a:p>
        </p:txBody>
      </p:sp>
    </p:spTree>
    <p:extLst>
      <p:ext uri="{BB962C8B-B14F-4D97-AF65-F5344CB8AC3E}">
        <p14:creationId xmlns="" xmlns:p14="http://schemas.microsoft.com/office/powerpoint/2010/main" val="19845846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consulting.vc.pmi.org/" TargetMode="External"/><Relationship Id="rId13" Type="http://schemas.openxmlformats.org/officeDocument/2006/relationships/hyperlink" Target="http://ethics.vc.pmi.org/" TargetMode="External"/><Relationship Id="rId18" Type="http://schemas.openxmlformats.org/officeDocument/2006/relationships/hyperlink" Target="http://healthcare.vc.pmi.org/" TargetMode="External"/><Relationship Id="rId26" Type="http://schemas.openxmlformats.org/officeDocument/2006/relationships/hyperlink" Target="http://legalpm.vc.pmi.org/" TargetMode="External"/><Relationship Id="rId39" Type="http://schemas.openxmlformats.org/officeDocument/2006/relationships/hyperlink" Target="http://troubledprojects.vc.pmi.org/" TargetMode="External"/><Relationship Id="rId3" Type="http://schemas.openxmlformats.org/officeDocument/2006/relationships/hyperlink" Target="http://asd.vc.pmi.org/default.aspx" TargetMode="External"/><Relationship Id="rId21" Type="http://schemas.openxmlformats.org/officeDocument/2006/relationships/hyperlink" Target="http://inpd.vc.pmi.org/" TargetMode="External"/><Relationship Id="rId34" Type="http://schemas.openxmlformats.org/officeDocument/2006/relationships/hyperlink" Target="http://requirements.vc.pmi.org/" TargetMode="External"/><Relationship Id="rId7" Type="http://schemas.openxmlformats.org/officeDocument/2006/relationships/hyperlink" Target="http://construction.vc.pmi.org/" TargetMode="External"/><Relationship Id="rId12" Type="http://schemas.openxmlformats.org/officeDocument/2006/relationships/hyperlink" Target="http://entertainment.vc.pmi.org/" TargetMode="External"/><Relationship Id="rId17" Type="http://schemas.openxmlformats.org/officeDocument/2006/relationships/hyperlink" Target="http://government.vc.pmi.org/" TargetMode="External"/><Relationship Id="rId25" Type="http://schemas.openxmlformats.org/officeDocument/2006/relationships/hyperlink" Target="http://lead.vc.pmi.org/" TargetMode="External"/><Relationship Id="rId33" Type="http://schemas.openxmlformats.org/officeDocument/2006/relationships/hyperlink" Target="http://risk.vc.pmi.org/" TargetMode="External"/><Relationship Id="rId38" Type="http://schemas.openxmlformats.org/officeDocument/2006/relationships/hyperlink" Target="http://transportation.vc.pmi.org/" TargetMode="External"/><Relationship Id="rId2" Type="http://schemas.openxmlformats.org/officeDocument/2006/relationships/slide" Target="../slides/slide10.xml"/><Relationship Id="rId16" Type="http://schemas.openxmlformats.org/officeDocument/2006/relationships/hyperlink" Target="http://sustainability.vc.pmi.org/" TargetMode="External"/><Relationship Id="rId20" Type="http://schemas.openxmlformats.org/officeDocument/2006/relationships/hyperlink" Target="http://is.vc.pmi.org/" TargetMode="External"/><Relationship Id="rId29" Type="http://schemas.openxmlformats.org/officeDocument/2006/relationships/hyperlink" Target="http://opm.vc.pmi.org/" TargetMode="External"/><Relationship Id="rId1" Type="http://schemas.openxmlformats.org/officeDocument/2006/relationships/notesMaster" Target="../notesMasters/notesMaster1.xml"/><Relationship Id="rId6" Type="http://schemas.openxmlformats.org/officeDocument/2006/relationships/hyperlink" Target="http://china.vc.pmi.org/default.aspx" TargetMode="External"/><Relationship Id="rId11" Type="http://schemas.openxmlformats.org/officeDocument/2006/relationships/hyperlink" Target="http://ogp.vc.pmi.org/default.aspx" TargetMode="External"/><Relationship Id="rId24" Type="http://schemas.openxmlformats.org/officeDocument/2006/relationships/hyperlink" Target="http://leadershipinpm.vc.pmi.org/" TargetMode="External"/><Relationship Id="rId32" Type="http://schemas.openxmlformats.org/officeDocument/2006/relationships/hyperlink" Target="http://quality.vc.pmi.org/" TargetMode="External"/><Relationship Id="rId37" Type="http://schemas.openxmlformats.org/officeDocument/2006/relationships/hyperlink" Target="http://soa.vc.pmi.org/" TargetMode="External"/><Relationship Id="rId40" Type="http://schemas.openxmlformats.org/officeDocument/2006/relationships/hyperlink" Target="http://utility.vc.pmi.org/" TargetMode="External"/><Relationship Id="rId5" Type="http://schemas.openxmlformats.org/officeDocument/2006/relationships/hyperlink" Target="http://automation.vc.pmi.org/" TargetMode="External"/><Relationship Id="rId15" Type="http://schemas.openxmlformats.org/officeDocument/2006/relationships/hyperlink" Target="http://globaldiversity.vc.pmi.org/" TargetMode="External"/><Relationship Id="rId23" Type="http://schemas.openxmlformats.org/officeDocument/2006/relationships/hyperlink" Target="http://itt.vc.pmi.org/" TargetMode="External"/><Relationship Id="rId28" Type="http://schemas.openxmlformats.org/officeDocument/2006/relationships/hyperlink" Target="http://newpractitioners.vc.pmi.org/" TargetMode="External"/><Relationship Id="rId36" Type="http://schemas.openxmlformats.org/officeDocument/2006/relationships/hyperlink" Target="http://scheduling.vc.pmi.org/" TargetMode="External"/><Relationship Id="rId10" Type="http://schemas.openxmlformats.org/officeDocument/2006/relationships/hyperlink" Target="http://ebusiness.vc.pmi.org/" TargetMode="External"/><Relationship Id="rId19" Type="http://schemas.openxmlformats.org/officeDocument/2006/relationships/hyperlink" Target="http://hr.vc.pmi.org/" TargetMode="External"/><Relationship Id="rId31" Type="http://schemas.openxmlformats.org/officeDocument/2006/relationships/hyperlink" Target="http://pmo.vc.pmi.org/" TargetMode="External"/><Relationship Id="rId4" Type="http://schemas.openxmlformats.org/officeDocument/2006/relationships/hyperlink" Target="http://agile.vc.pmi.org/" TargetMode="External"/><Relationship Id="rId9" Type="http://schemas.openxmlformats.org/officeDocument/2006/relationships/hyperlink" Target="http://evm.vc.pmi.org/" TargetMode="External"/><Relationship Id="rId14" Type="http://schemas.openxmlformats.org/officeDocument/2006/relationships/hyperlink" Target="http://financialsvc.vc.pmi.org/" TargetMode="External"/><Relationship Id="rId22" Type="http://schemas.openxmlformats.org/officeDocument/2006/relationships/hyperlink" Target="http://id.vc.pmi.org/" TargetMode="External"/><Relationship Id="rId27" Type="http://schemas.openxmlformats.org/officeDocument/2006/relationships/hyperlink" Target="http://mktgandsales.vc.pmi.org/" TargetMode="External"/><Relationship Id="rId30" Type="http://schemas.openxmlformats.org/officeDocument/2006/relationships/hyperlink" Target="http://pharma.vc.pmi.org/" TargetMode="External"/><Relationship Id="rId35" Type="http://schemas.openxmlformats.org/officeDocument/2006/relationships/hyperlink" Target="http://retail.vc.pmi.org/"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leadership.vc.pmi.org/Share/Links.aspx"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www.pmi.org/en/About-Us/Forms-Speaking-Engagement.aspx" TargetMode="External"/><Relationship Id="rId4" Type="http://schemas.openxmlformats.org/officeDocument/2006/relationships/hyperlink" Target="http://componentleadership.pmi.org/pmihq/Marketing%20Dept/request_for_pmi_components_trade.htm"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Essential Guide to PMI – Chapter Volunteer Must-Knows</a:t>
            </a:r>
          </a:p>
          <a:p>
            <a:pPr eaLnBrk="1" hangingPunct="1">
              <a:spcBef>
                <a:spcPct val="0"/>
              </a:spcBef>
            </a:pPr>
            <a:r>
              <a:rPr lang="en-US" smtClean="0"/>
              <a:t>Chapter Volunteer Need to Knows; Knowing PMI and Maximizing Chapter Volunteering; </a:t>
            </a:r>
          </a:p>
          <a:p>
            <a:pPr eaLnBrk="1" hangingPunct="1">
              <a:spcBef>
                <a:spcPct val="0"/>
              </a:spcBef>
            </a:pPr>
            <a:r>
              <a:rPr lang="en-US" smtClean="0"/>
              <a:t>PMI Central: Chapter Volunteer Resources and Information</a:t>
            </a:r>
          </a:p>
          <a:p>
            <a:pPr eaLnBrk="1" hangingPunct="1">
              <a:spcBef>
                <a:spcPct val="0"/>
              </a:spcBef>
            </a:pPr>
            <a:endParaRPr lang="en-US" smtClean="0"/>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2236CA-A1C9-4582-9CAE-A4A0D88339D5}"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p:txBody>
          <a:bodyPr wrap="square" numCol="1" anchor="t" anchorCtr="0" compatLnSpc="1">
            <a:prstTxWarp prst="textNoShape">
              <a:avLst/>
            </a:prstTxWarp>
            <a:normAutofit fontScale="70000" lnSpcReduction="20000"/>
          </a:bodyPr>
          <a:lstStyle/>
          <a:p>
            <a:pPr eaLnBrk="1" hangingPunct="1">
              <a:spcBef>
                <a:spcPct val="0"/>
              </a:spcBef>
              <a:defRPr/>
            </a:pPr>
            <a:r>
              <a:rPr lang="en-US" sz="1000" dirty="0" smtClean="0">
                <a:latin typeface="Arial" charset="0"/>
                <a:cs typeface="Arial" charset="0"/>
              </a:rPr>
              <a:t>-</a:t>
            </a:r>
            <a:r>
              <a:rPr lang="en-US" dirty="0" smtClean="0">
                <a:latin typeface="Arial" charset="0"/>
                <a:cs typeface="Arial" charset="0"/>
              </a:rPr>
              <a:t>PMI has been driven by practitioners’ needs since 1969, when it was formed by five working project managers to advance the profession by sharing knowledge and experience. Today, with more than 330,000 members and 420,000 PMI credential holders, it is one of the world’s largest and fastest-growing professional associations.</a:t>
            </a:r>
          </a:p>
          <a:p>
            <a:pPr eaLnBrk="1" hangingPunct="1">
              <a:spcBef>
                <a:spcPct val="0"/>
              </a:spcBef>
              <a:defRPr/>
            </a:pPr>
            <a:endParaRPr lang="en-US" dirty="0" smtClean="0">
              <a:latin typeface="Arial" charset="0"/>
              <a:cs typeface="Arial" charset="0"/>
            </a:endParaRPr>
          </a:p>
          <a:p>
            <a:pPr eaLnBrk="1" hangingPunct="1">
              <a:spcBef>
                <a:spcPct val="0"/>
              </a:spcBef>
              <a:defRPr/>
            </a:pPr>
            <a:r>
              <a:rPr lang="en-US" dirty="0" smtClean="0">
                <a:latin typeface="Arial" charset="0"/>
                <a:cs typeface="Arial" charset="0"/>
              </a:rPr>
              <a:t>Members share expertise and experience at chapter events. There are 255 chartered chapters in 185 countries as well as regional, national and global events. Those with specialized interests often join online communities of practice to dig deeper into a specific industry or aspect of project management. </a:t>
            </a:r>
          </a:p>
          <a:p>
            <a:pPr eaLnBrk="1" hangingPunct="1">
              <a:spcBef>
                <a:spcPct val="0"/>
              </a:spcBef>
              <a:defRPr/>
            </a:pPr>
            <a:endParaRPr lang="en-US" dirty="0" smtClean="0">
              <a:latin typeface="Arial" charset="0"/>
              <a:cs typeface="Arial" charset="0"/>
            </a:endParaRPr>
          </a:p>
          <a:p>
            <a:pPr eaLnBrk="1" hangingPunct="1">
              <a:spcBef>
                <a:spcPct val="0"/>
              </a:spcBef>
              <a:defRPr/>
            </a:pPr>
            <a:r>
              <a:rPr lang="en-US" dirty="0" smtClean="0">
                <a:latin typeface="Arial" charset="0"/>
                <a:cs typeface="Arial" charset="0"/>
              </a:rPr>
              <a:t>Members also develop and update PMI’s professional standards as well as the exams applicants take to earn PMI credentials. Almost 1000 members worked over nearly two years to produce the fourth edition of the </a:t>
            </a:r>
            <a:r>
              <a:rPr lang="en-US" i="1" dirty="0" smtClean="0">
                <a:latin typeface="Arial" charset="0"/>
                <a:cs typeface="Arial" charset="0"/>
              </a:rPr>
              <a:t>PMBOK® Guide</a:t>
            </a:r>
            <a:r>
              <a:rPr lang="en-US" dirty="0" smtClean="0">
                <a:latin typeface="Arial" charset="0"/>
                <a:cs typeface="Arial" charset="0"/>
              </a:rPr>
              <a:t>.</a:t>
            </a:r>
          </a:p>
          <a:p>
            <a:pPr eaLnBrk="1" hangingPunct="1">
              <a:spcBef>
                <a:spcPct val="0"/>
              </a:spcBef>
              <a:defRPr/>
            </a:pPr>
            <a:endParaRPr lang="en-US" dirty="0" smtClean="0">
              <a:latin typeface="Arial" charset="0"/>
              <a:cs typeface="Arial" charset="0"/>
            </a:endParaRPr>
          </a:p>
          <a:p>
            <a:pPr eaLnBrk="1" hangingPunct="1">
              <a:spcBef>
                <a:spcPct val="0"/>
              </a:spcBef>
              <a:defRPr/>
            </a:pPr>
            <a:r>
              <a:rPr lang="en-US" dirty="0" smtClean="0">
                <a:latin typeface="Arial" charset="0"/>
                <a:cs typeface="Arial" charset="0"/>
              </a:rPr>
              <a:t>Many PMI chapters offer training towards certification, as do many hundreds of REPS (Registered Education Providers). In addition, PMI sponsors research and holds conferences to add to the profession’s stock of knowledge and good practices. </a:t>
            </a:r>
          </a:p>
          <a:p>
            <a:pPr eaLnBrk="1" hangingPunct="1">
              <a:spcBef>
                <a:spcPct val="0"/>
              </a:spcBef>
              <a:defRPr/>
            </a:pPr>
            <a:endParaRPr lang="en-US" dirty="0" smtClean="0">
              <a:latin typeface="Arial" charset="0"/>
              <a:cs typeface="Arial" charset="0"/>
            </a:endParaRPr>
          </a:p>
          <a:p>
            <a:pPr eaLnBrk="1" hangingPunct="1">
              <a:spcBef>
                <a:spcPct val="0"/>
              </a:spcBef>
              <a:defRPr/>
            </a:pPr>
            <a:r>
              <a:rPr lang="en-US" dirty="0" smtClean="0">
                <a:latin typeface="Arial" charset="0"/>
                <a:cs typeface="Arial" charset="0"/>
              </a:rPr>
              <a:t>PMI’s credentials would not exist without the thousands of volunteer hours provided by project managers throughout the world who ensure balanced representation in the structure and content of the credential examinations. Each year, these volunteers work with PMI to create examination questions, rigorously review these questions, and refine PMI’s certifications. They also oversee PMI’s certification program and drive change initiatives. Representing PMI’s diverse stakeholders – PMI’s volunteers come from every area of the globe and represent many industries, experiences, and backgrounds.</a:t>
            </a:r>
          </a:p>
          <a:p>
            <a:pPr eaLnBrk="1" hangingPunct="1">
              <a:spcBef>
                <a:spcPct val="0"/>
              </a:spcBef>
              <a:defRPr/>
            </a:pPr>
            <a:endParaRPr lang="en-US" dirty="0" smtClean="0">
              <a:latin typeface="Arial" charset="0"/>
              <a:cs typeface="Arial" charset="0"/>
            </a:endParaRPr>
          </a:p>
          <a:p>
            <a:pPr eaLnBrk="1" hangingPunct="1">
              <a:spcBef>
                <a:spcPct val="0"/>
              </a:spcBef>
              <a:defRPr/>
            </a:pPr>
            <a:r>
              <a:rPr lang="en-US" dirty="0" smtClean="0">
                <a:latin typeface="Arial" charset="0"/>
                <a:cs typeface="Arial" charset="0"/>
              </a:rPr>
              <a:t>PMI certifications reflect best practices in the discipline of project management, not any one standard or industry. This provides better transferability between organizations and industries. Practitioners can get a PMI certification and have confidence that it provides a baseline recognized in a variety of organizations, industries, and methodological approaches. Furthermore, because PMI maintains such rigorous practices to keep its certification program relevant and validated, you never have to worry about a PMI certification becoming obsolete.</a:t>
            </a:r>
          </a:p>
          <a:p>
            <a:pPr eaLnBrk="1" hangingPunct="1">
              <a:spcBef>
                <a:spcPct val="0"/>
              </a:spcBef>
              <a:defRPr/>
            </a:pPr>
            <a:endParaRPr lang="en-US" dirty="0" smtClean="0">
              <a:latin typeface="Arial" charset="0"/>
              <a:cs typeface="Arial" charset="0"/>
            </a:endParaRPr>
          </a:p>
          <a:p>
            <a:pPr eaLnBrk="1" hangingPunct="1">
              <a:spcBef>
                <a:spcPct val="0"/>
              </a:spcBef>
              <a:defRPr/>
            </a:pPr>
            <a:r>
              <a:rPr lang="en-US" dirty="0" smtClean="0">
                <a:latin typeface="Arial" charset="0"/>
                <a:cs typeface="Arial" charset="0"/>
              </a:rPr>
              <a:t>PMI’s certification program is designed to ensure that all certification holders have demonstrated their competence through fair and valid measures. One of the ways in which this is implemented is through a scenario-based multiple choice examination format, which is a highly reliable way to assess project management competence. PMI uses highly reputable testing organizations to obtain third-party validation of this program. Unlike interviews and essays, which are not reliable and can be influenced by many factors other than the test taker’s professional background, PMI’s program reflects a methodology used by most world-class licensing organizations, such as nursing, architecture, and engineering.</a:t>
            </a:r>
            <a:endParaRPr lang="en-US" dirty="0" smtClean="0">
              <a:solidFill>
                <a:srgbClr val="000000"/>
              </a:solidFill>
              <a:latin typeface="Arial" charset="0"/>
              <a:cs typeface="Arial" charset="0"/>
            </a:endParaRPr>
          </a:p>
          <a:p>
            <a:pPr eaLnBrk="1" hangingPunct="1">
              <a:spcBef>
                <a:spcPct val="0"/>
              </a:spcBef>
              <a:buFontTx/>
              <a:buChar char="•"/>
              <a:defRPr/>
            </a:pPr>
            <a:endParaRPr lang="en-US" dirty="0" smtClean="0">
              <a:solidFill>
                <a:srgbClr val="000000"/>
              </a:solidFill>
              <a:latin typeface="Arial" charset="0"/>
              <a:cs typeface="Arial" charset="0"/>
            </a:endParaRPr>
          </a:p>
          <a:p>
            <a:pPr eaLnBrk="1" hangingPunct="1">
              <a:spcBef>
                <a:spcPct val="0"/>
              </a:spcBef>
              <a:defRPr/>
            </a:pPr>
            <a:endParaRPr lang="en-US" b="1" dirty="0" smtClean="0">
              <a:solidFill>
                <a:srgbClr val="000000"/>
              </a:solidFill>
              <a:latin typeface="Arial" charset="0"/>
              <a:cs typeface="Arial" charset="0"/>
            </a:endParaRPr>
          </a:p>
          <a:p>
            <a:pPr eaLnBrk="1" hangingPunct="1">
              <a:spcBef>
                <a:spcPct val="0"/>
              </a:spcBef>
              <a:buFontTx/>
              <a:buChar char="•"/>
              <a:defRPr/>
            </a:pPr>
            <a:endParaRPr lang="en-US" b="1" dirty="0" smtClean="0">
              <a:solidFill>
                <a:srgbClr val="000000"/>
              </a:solidFill>
              <a:latin typeface="Arial" charset="0"/>
              <a:cs typeface="Arial" charset="0"/>
            </a:endParaRPr>
          </a:p>
          <a:p>
            <a:pPr eaLnBrk="1" hangingPunct="1">
              <a:spcBef>
                <a:spcPct val="0"/>
              </a:spcBef>
              <a:defRPr/>
            </a:pPr>
            <a:endParaRPr lang="en-US" dirty="0" smtClean="0">
              <a:solidFill>
                <a:srgbClr val="000000"/>
              </a:solidFill>
              <a:latin typeface="Arial" charset="0"/>
              <a:cs typeface="Arial" charset="0"/>
            </a:endParaRPr>
          </a:p>
          <a:p>
            <a:pPr eaLnBrk="1" hangingPunct="1">
              <a:spcBef>
                <a:spcPct val="0"/>
              </a:spcBef>
              <a:defRPr/>
            </a:pPr>
            <a:r>
              <a:rPr lang="en-US" dirty="0" smtClean="0">
                <a:latin typeface="Arial" charset="0"/>
                <a:cs typeface="Arial" charset="0"/>
              </a:rPr>
              <a:t> </a:t>
            </a:r>
          </a:p>
          <a:p>
            <a:pPr eaLnBrk="1" hangingPunct="1">
              <a:spcBef>
                <a:spcPct val="0"/>
              </a:spcBef>
              <a:defRPr/>
            </a:pPr>
            <a:endParaRPr lang="en-US" sz="1000" dirty="0" smtClean="0">
              <a:latin typeface="Arial" charset="0"/>
              <a:cs typeface="Arial" charset="0"/>
            </a:endParaRPr>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795EE1-AB7E-438F-A921-4944ECB09CEB}"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1EBAD9-5C83-4F60-B524-149DC6D2DA84}" type="slidenum">
              <a:rPr lang="en-US" smtClean="0"/>
              <a:pPr fontAlgn="base">
                <a:spcBef>
                  <a:spcPct val="0"/>
                </a:spcBef>
                <a:spcAft>
                  <a:spcPct val="0"/>
                </a:spcAft>
                <a:defRPr/>
              </a:pPr>
              <a:t>4</a:t>
            </a:fld>
            <a:endParaRPr lang="en-US" smtClean="0"/>
          </a:p>
        </p:txBody>
      </p:sp>
      <p:sp>
        <p:nvSpPr>
          <p:cNvPr id="23554"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7" tIns="46589" rIns="93177" bIns="46589" anchor="b"/>
          <a:lstStyle/>
          <a:p>
            <a:pPr algn="r"/>
            <a:fld id="{285D8561-9F6E-46F5-B706-B8CBDD92E139}" type="slidenum">
              <a:rPr lang="en-US" sz="1200">
                <a:latin typeface="Calibri" pitchFamily="34" charset="0"/>
              </a:rPr>
              <a:pPr algn="r"/>
              <a:t>4</a:t>
            </a:fld>
            <a:endParaRPr lang="en-US" sz="1200">
              <a:latin typeface="Calibri"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xfrm>
            <a:off x="525463" y="4498975"/>
            <a:ext cx="6084887" cy="4400550"/>
          </a:xfrm>
          <a:noFill/>
        </p:spPr>
        <p:txBody>
          <a:bodyPr wrap="square" numCol="1" anchor="t" anchorCtr="0" compatLnSpc="1">
            <a:prstTxWarp prst="textNoShape">
              <a:avLst/>
            </a:prstTxWarp>
          </a:bodyPr>
          <a:lstStyle/>
          <a:p>
            <a:pPr eaLnBrk="1" hangingPunct="1">
              <a:spcBef>
                <a:spcPct val="0"/>
              </a:spcBef>
            </a:pPr>
            <a:r>
              <a:rPr lang="en-US" smtClean="0"/>
              <a:t>Our core purpose, our mission, is why we came together. The values are what we believe - they</a:t>
            </a:r>
            <a:r>
              <a:rPr lang="en-US" smtClean="0">
                <a:latin typeface="Times New Roman" pitchFamily="18" charset="0"/>
              </a:rPr>
              <a:t> guide how we act and influence the expectations of our stakeholders.  Our envisioned goal – our vision for the future – is what we want to accomplish – what we view currently as the measure of our ultimate success.  While many organizations would include something about themselves in their vision, our envisioned goal is about our profession and the value it delivers, rather than directly about PMI.  However, we truly believe that the interests of PMI are directly connected to the interests of the profession.</a:t>
            </a: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FE9A2A-C937-4C5D-8AC6-09B8F59CD841}"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a:defRPr/>
            </a:pPr>
            <a:fld id="{BDD52EAD-0473-47BF-8DE7-3457E0A8ADA7}" type="slidenum">
              <a:rPr lang="en-US" smtClean="0"/>
              <a:pPr>
                <a:defRPr/>
              </a:pPr>
              <a:t>6</a:t>
            </a:fld>
            <a:endParaRPr lang="en-US" dirty="0" smtClean="0"/>
          </a:p>
        </p:txBody>
      </p:sp>
      <p:sp>
        <p:nvSpPr>
          <p:cNvPr id="27650"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7" tIns="46589" rIns="93177" bIns="46589" anchor="b"/>
          <a:lstStyle/>
          <a:p>
            <a:pPr algn="r"/>
            <a:fld id="{86B937A2-7A69-4B1B-8AD9-65A316E435B7}" type="slidenum">
              <a:rPr lang="en-US" sz="1200"/>
              <a:pPr algn="r"/>
              <a:t>6</a:t>
            </a:fld>
            <a:endParaRPr lang="en-US" sz="1200"/>
          </a:p>
        </p:txBody>
      </p:sp>
      <p:sp>
        <p:nvSpPr>
          <p:cNvPr id="27651" name="Rectangle 2"/>
          <p:cNvSpPr>
            <a:spLocks noGrp="1" noRot="1" noChangeAspect="1" noChangeArrowheads="1" noTextEdit="1"/>
          </p:cNvSpPr>
          <p:nvPr>
            <p:ph type="sldImg"/>
          </p:nvPr>
        </p:nvSpPr>
        <p:spPr bwMode="auto">
          <a:xfrm>
            <a:off x="1181100" y="695325"/>
            <a:ext cx="4648200" cy="3486150"/>
          </a:xfrm>
          <a:noFill/>
          <a:ln>
            <a:solidFill>
              <a:srgbClr val="000000"/>
            </a:solidFill>
            <a:miter lim="800000"/>
            <a:headEnd/>
            <a:tailEnd/>
          </a:ln>
        </p:spPr>
      </p:sp>
      <p:sp>
        <p:nvSpPr>
          <p:cNvPr id="27652" name="Rectangle 3"/>
          <p:cNvSpPr>
            <a:spLocks noGrp="1" noChangeArrowheads="1"/>
          </p:cNvSpPr>
          <p:nvPr>
            <p:ph type="body" idx="1"/>
          </p:nvPr>
        </p:nvSpPr>
        <p:spPr bwMode="auto">
          <a:xfrm>
            <a:off x="933450" y="4416425"/>
            <a:ext cx="5143500" cy="4184650"/>
          </a:xfrm>
          <a:noFill/>
        </p:spPr>
        <p:txBody>
          <a:bodyPr wrap="square" numCol="1" anchor="t" anchorCtr="0" compatLnSpc="1">
            <a:prstTxWarp prst="textNoShape">
              <a:avLst/>
            </a:prstTxWarp>
          </a:bodyPr>
          <a:lstStyle/>
          <a:p>
            <a:pPr eaLnBrk="1" hangingPunct="1"/>
            <a:r>
              <a:rPr lang="en-US" smtClean="0"/>
              <a:t>The Value Proposition describes our nearer term focus – it describes how we need to differentiate ourselves in the marketplace in order to make progress on our Strategic Plan.  Eminent Influence has been established as the Institute’s appropriate Value Proposition for all of its markets.   While identifying eminent influence as a key differentiator for ourselves, we need also to be excellent in product development, customer service, and cost management.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39D09-C2B0-4074-BFBD-5329ACA93F86}" type="slidenum">
              <a:rPr lang="en-US" smtClean="0"/>
              <a:pPr fontAlgn="base">
                <a:spcBef>
                  <a:spcPct val="0"/>
                </a:spcBef>
                <a:spcAft>
                  <a:spcPct val="0"/>
                </a:spcAft>
                <a:defRPr/>
              </a:pPr>
              <a:t>7</a:t>
            </a:fld>
            <a:endParaRPr lang="en-US" smtClean="0"/>
          </a:p>
        </p:txBody>
      </p:sp>
      <p:sp>
        <p:nvSpPr>
          <p:cNvPr id="307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a:xfrm>
            <a:off x="990600" y="4343400"/>
            <a:ext cx="5140325" cy="4183063"/>
          </a:xfrm>
          <a:ln/>
        </p:spPr>
        <p:txBody>
          <a:bodyPr>
            <a:normAutofit fontScale="70000" lnSpcReduction="20000"/>
          </a:bodyPr>
          <a:lstStyle/>
          <a:p>
            <a:pPr eaLnBrk="1" fontAlgn="auto" hangingPunct="1">
              <a:spcBef>
                <a:spcPts val="0"/>
              </a:spcBef>
              <a:spcAft>
                <a:spcPts val="0"/>
              </a:spcAft>
              <a:defRPr/>
            </a:pPr>
            <a:r>
              <a:rPr lang="en-US" sz="1800" dirty="0" smtClean="0">
                <a:latin typeface="Times New Roman" pitchFamily="18" charset="0"/>
              </a:rPr>
              <a:t>PMI is driven by a clear mission and an underlying set of values that guide how we act and influence the expectations of our stakeholders. Even as a diverse organization, we share a common set of values. Our core values are not subject to changes in the association and business environment or dictated by trends in organization management. These values are fundamental and deeply held. </a:t>
            </a:r>
          </a:p>
          <a:p>
            <a:pPr eaLnBrk="1" fontAlgn="auto" hangingPunct="1">
              <a:spcBef>
                <a:spcPts val="0"/>
              </a:spcBef>
              <a:spcAft>
                <a:spcPts val="0"/>
              </a:spcAft>
              <a:defRPr/>
            </a:pPr>
            <a:r>
              <a:rPr lang="en-US" sz="1800" dirty="0" smtClean="0">
                <a:latin typeface="Times New Roman" pitchFamily="18" charset="0"/>
              </a:rPr>
              <a:t>As part of our Core Ideology, PMI’s Five Core Values are enduring and are guiding principles upon which we act. </a:t>
            </a:r>
          </a:p>
          <a:p>
            <a:pPr eaLnBrk="1" fontAlgn="auto" hangingPunct="1">
              <a:spcBef>
                <a:spcPts val="0"/>
              </a:spcBef>
              <a:spcAft>
                <a:spcPts val="0"/>
              </a:spcAft>
              <a:defRPr/>
            </a:pPr>
            <a:r>
              <a:rPr lang="en-US" sz="1800" dirty="0" smtClean="0">
                <a:latin typeface="Times New Roman" pitchFamily="18" charset="0"/>
              </a:rPr>
              <a:t>At PMI we believe in: </a:t>
            </a:r>
          </a:p>
          <a:p>
            <a:pPr marL="229708" indent="-229708" eaLnBrk="1" fontAlgn="auto" hangingPunct="1">
              <a:spcBef>
                <a:spcPts val="0"/>
              </a:spcBef>
              <a:spcAft>
                <a:spcPts val="611"/>
              </a:spcAft>
              <a:buClr>
                <a:srgbClr val="0070C0"/>
              </a:buClr>
              <a:buFont typeface="Arial" pitchFamily="34" charset="0"/>
              <a:buChar char="•"/>
              <a:defRPr/>
            </a:pPr>
            <a:r>
              <a:rPr lang="en-US" sz="1800" dirty="0" smtClean="0">
                <a:solidFill>
                  <a:srgbClr val="455560"/>
                </a:solidFill>
                <a:latin typeface="Times New Roman" pitchFamily="18" charset="0"/>
              </a:rPr>
              <a:t>Project Management Impact - Project management is a critical competence that has a positive influence on organization results and society. </a:t>
            </a:r>
          </a:p>
          <a:p>
            <a:pPr marL="229708" indent="-229708" eaLnBrk="1" fontAlgn="auto" hangingPunct="1">
              <a:spcBef>
                <a:spcPts val="0"/>
              </a:spcBef>
              <a:spcAft>
                <a:spcPts val="611"/>
              </a:spcAft>
              <a:buClr>
                <a:srgbClr val="0070C0"/>
              </a:buClr>
              <a:buFont typeface="Arial" pitchFamily="34" charset="0"/>
              <a:buChar char="•"/>
              <a:defRPr/>
            </a:pPr>
            <a:r>
              <a:rPr lang="en-US" sz="1800" dirty="0" smtClean="0">
                <a:solidFill>
                  <a:srgbClr val="455560"/>
                </a:solidFill>
                <a:latin typeface="Times New Roman" pitchFamily="18" charset="0"/>
              </a:rPr>
              <a:t>Professionalism - Accountability and ethical behaviour ensures our commitment to PMI stakeholders. </a:t>
            </a:r>
          </a:p>
          <a:p>
            <a:pPr marL="229708" indent="-229708" eaLnBrk="1" fontAlgn="auto" hangingPunct="1">
              <a:spcBef>
                <a:spcPts val="0"/>
              </a:spcBef>
              <a:spcAft>
                <a:spcPts val="611"/>
              </a:spcAft>
              <a:buClr>
                <a:srgbClr val="0070C0"/>
              </a:buClr>
              <a:buFont typeface="Arial" pitchFamily="34" charset="0"/>
              <a:buChar char="•"/>
              <a:defRPr/>
            </a:pPr>
            <a:r>
              <a:rPr lang="en-US" sz="1800" dirty="0" smtClean="0">
                <a:solidFill>
                  <a:srgbClr val="455560"/>
                </a:solidFill>
                <a:latin typeface="Times New Roman" pitchFamily="18" charset="0"/>
              </a:rPr>
              <a:t>Volunteerism - Volunteers and effective volunteer partnerships with staff are the best way to accomplish the Institute’s goals and objectives. </a:t>
            </a:r>
          </a:p>
          <a:p>
            <a:pPr marL="229708" indent="-229708" eaLnBrk="1" fontAlgn="auto" hangingPunct="1">
              <a:spcBef>
                <a:spcPts val="0"/>
              </a:spcBef>
              <a:spcAft>
                <a:spcPts val="611"/>
              </a:spcAft>
              <a:buClr>
                <a:srgbClr val="0070C0"/>
              </a:buClr>
              <a:buFont typeface="Arial" pitchFamily="34" charset="0"/>
              <a:buChar char="•"/>
              <a:defRPr/>
            </a:pPr>
            <a:r>
              <a:rPr lang="en-US" sz="1800" dirty="0" smtClean="0">
                <a:solidFill>
                  <a:srgbClr val="455560"/>
                </a:solidFill>
                <a:latin typeface="Times New Roman" pitchFamily="18" charset="0"/>
              </a:rPr>
              <a:t>Community - Bringing members of the global project management community together is the best way to facilitate their growth and advance the project management profession. </a:t>
            </a:r>
          </a:p>
          <a:p>
            <a:pPr marL="229708" indent="-229708" eaLnBrk="1" fontAlgn="auto" hangingPunct="1">
              <a:spcBef>
                <a:spcPts val="0"/>
              </a:spcBef>
              <a:spcAft>
                <a:spcPts val="611"/>
              </a:spcAft>
              <a:buClr>
                <a:srgbClr val="0070C0"/>
              </a:buClr>
              <a:buFont typeface="Arial" pitchFamily="34" charset="0"/>
              <a:buChar char="•"/>
              <a:defRPr/>
            </a:pPr>
            <a:r>
              <a:rPr lang="en-US" sz="1800" dirty="0" smtClean="0">
                <a:solidFill>
                  <a:srgbClr val="455560"/>
                </a:solidFill>
                <a:latin typeface="Times New Roman" pitchFamily="18" charset="0"/>
              </a:rPr>
              <a:t>Engagement - Encouraging diverse viewpoints and enabling individuals to contribute to the project management profession and to the Institute.</a:t>
            </a:r>
          </a:p>
          <a:p>
            <a:pPr eaLnBrk="1" fontAlgn="auto" hangingPunct="1">
              <a:spcBef>
                <a:spcPct val="0"/>
              </a:spcBef>
              <a:spcAft>
                <a:spcPts val="0"/>
              </a:spcAft>
              <a:defRPr/>
            </a:pPr>
            <a:endParaRPr lang="en-US" b="1"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b="1" dirty="0" smtClean="0"/>
              <a:t>Left to right – Gil </a:t>
            </a:r>
            <a:r>
              <a:rPr lang="en-US" b="1" dirty="0" err="1" smtClean="0"/>
              <a:t>Marder</a:t>
            </a:r>
            <a:r>
              <a:rPr lang="en-US" b="1" dirty="0" smtClean="0"/>
              <a:t> (Leadership Institute Meetings); Bernard Smith (Communities of Practice Administrator); Darryl Jackson (Chapter Administrator); Rebecca Anderson (Member and Volunteer Relations Administrator); Danielle Ritter (Supervisor to Chapter Administrators); Anne </a:t>
            </a:r>
            <a:r>
              <a:rPr lang="en-US" b="1" dirty="0" err="1" smtClean="0"/>
              <a:t>Jenemann</a:t>
            </a:r>
            <a:r>
              <a:rPr lang="en-US" b="1" dirty="0" smtClean="0"/>
              <a:t> (Chapter Administrator); Nancy Berger (Chapter Administrator) Philomena (Nina) Aiuto (Community Development Associate); April Burton (Chapter Administrator); Joanne Lynch (Manager. Leadership Institute); </a:t>
            </a:r>
            <a:r>
              <a:rPr lang="en-US" b="1" dirty="0" err="1" smtClean="0"/>
              <a:t>Leasella</a:t>
            </a:r>
            <a:r>
              <a:rPr lang="en-US" b="1" dirty="0" smtClean="0"/>
              <a:t> (Lea) Owens (Communities of Practice Administrator); Judy Brennan (Leadership Institute  Planner  </a:t>
            </a:r>
            <a:r>
              <a:rPr lang="en-US" b="1" dirty="0" err="1" smtClean="0"/>
              <a:t>Cla</a:t>
            </a:r>
            <a:r>
              <a:rPr lang="en-US" b="1" dirty="0" smtClean="0"/>
              <a:t>; Drew </a:t>
            </a:r>
            <a:r>
              <a:rPr lang="en-US" b="1" dirty="0" err="1" smtClean="0"/>
              <a:t>Ihlenfeld</a:t>
            </a:r>
            <a:r>
              <a:rPr lang="en-US" b="1" dirty="0" smtClean="0"/>
              <a:t> (Chapter Administrator); Iesha Brown (Manager, Community Development).</a:t>
            </a:r>
          </a:p>
          <a:p>
            <a:pPr eaLnBrk="1" hangingPunct="1">
              <a:spcBef>
                <a:spcPct val="0"/>
              </a:spcBef>
              <a:buFontTx/>
              <a:buChar char="•"/>
            </a:pPr>
            <a:endParaRPr lang="en-US" b="1" dirty="0" smtClean="0"/>
          </a:p>
          <a:p>
            <a:pPr eaLnBrk="1" hangingPunct="1">
              <a:spcBef>
                <a:spcPct val="0"/>
              </a:spcBef>
            </a:pPr>
            <a:r>
              <a:rPr lang="en-US" b="1" dirty="0" smtClean="0"/>
              <a:t>Not Pictured – Nichole Ritz (Communities of Practice Administrator)</a:t>
            </a:r>
          </a:p>
          <a:p>
            <a:pPr eaLnBrk="1" hangingPunct="1">
              <a:spcBef>
                <a:spcPct val="0"/>
              </a:spcBef>
              <a:buFontTx/>
              <a:buChar char="•"/>
            </a:pPr>
            <a:endParaRPr lang="en-US" b="1" dirty="0" smtClean="0"/>
          </a:p>
          <a:p>
            <a:pPr eaLnBrk="1" hangingPunct="1">
              <a:spcBef>
                <a:spcPct val="0"/>
              </a:spcBef>
              <a:buFontTx/>
              <a:buChar char="•"/>
            </a:pPr>
            <a:r>
              <a:rPr lang="en-US" b="1" dirty="0" smtClean="0"/>
              <a:t>Who to call list on Community Development Leadership site</a:t>
            </a:r>
          </a:p>
          <a:p>
            <a:pPr eaLnBrk="1" hangingPunct="1">
              <a:spcBef>
                <a:spcPct val="0"/>
              </a:spcBef>
            </a:pPr>
            <a:endParaRPr lang="en-US" dirty="0" smtClean="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D7061B-AB33-4B51-9D45-EF8EEBE8093A}"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47500" lnSpcReduction="20000"/>
          </a:bodyPr>
          <a:lstStyle/>
          <a:p>
            <a:endParaRPr lang="en-US" dirty="0" smtClean="0"/>
          </a:p>
          <a:p>
            <a:r>
              <a:rPr lang="en-US" b="1" dirty="0" smtClean="0">
                <a:hlinkClick r:id="rId3"/>
              </a:rPr>
              <a:t>Aerospace and Defense</a:t>
            </a:r>
            <a:r>
              <a:rPr lang="en-US" dirty="0" smtClean="0">
                <a:hlinkClick r:id="rId3"/>
              </a:rPr>
              <a:t> </a:t>
            </a:r>
            <a:endParaRPr lang="en-US" dirty="0" smtClean="0"/>
          </a:p>
          <a:p>
            <a:r>
              <a:rPr lang="en-US" b="1" dirty="0" smtClean="0">
                <a:hlinkClick r:id="rId4"/>
              </a:rPr>
              <a:t>Agile</a:t>
            </a:r>
            <a:r>
              <a:rPr lang="en-US" dirty="0" smtClean="0">
                <a:hlinkClick r:id="rId4"/>
              </a:rPr>
              <a:t> </a:t>
            </a:r>
            <a:endParaRPr lang="en-US" dirty="0" smtClean="0"/>
          </a:p>
          <a:p>
            <a:r>
              <a:rPr lang="en-US" b="1" dirty="0" smtClean="0">
                <a:hlinkClick r:id="rId5"/>
              </a:rPr>
              <a:t>Automation Systems</a:t>
            </a:r>
            <a:r>
              <a:rPr lang="en-US" dirty="0" smtClean="0">
                <a:hlinkClick r:id="rId5"/>
              </a:rPr>
              <a:t> </a:t>
            </a:r>
            <a:endParaRPr lang="en-US" dirty="0" smtClean="0"/>
          </a:p>
          <a:p>
            <a:r>
              <a:rPr lang="en-US" b="1" dirty="0" smtClean="0">
                <a:hlinkClick r:id="rId6"/>
              </a:rPr>
              <a:t>China Project Management</a:t>
            </a:r>
            <a:r>
              <a:rPr lang="en-US" dirty="0" smtClean="0">
                <a:hlinkClick r:id="rId6"/>
              </a:rPr>
              <a:t> </a:t>
            </a:r>
            <a:endParaRPr lang="en-US" dirty="0" smtClean="0"/>
          </a:p>
          <a:p>
            <a:r>
              <a:rPr lang="en-US" b="1" dirty="0" smtClean="0">
                <a:hlinkClick r:id="rId7"/>
              </a:rPr>
              <a:t>Construction Industry</a:t>
            </a:r>
            <a:r>
              <a:rPr lang="en-US" dirty="0" smtClean="0">
                <a:hlinkClick r:id="rId7"/>
              </a:rPr>
              <a:t> </a:t>
            </a:r>
            <a:endParaRPr lang="en-US" dirty="0" smtClean="0"/>
          </a:p>
          <a:p>
            <a:r>
              <a:rPr lang="en-US" b="1" dirty="0" smtClean="0">
                <a:hlinkClick r:id="rId8"/>
              </a:rPr>
              <a:t>Consulting</a:t>
            </a:r>
            <a:r>
              <a:rPr lang="en-US" dirty="0" smtClean="0">
                <a:hlinkClick r:id="rId8"/>
              </a:rPr>
              <a:t> </a:t>
            </a:r>
            <a:endParaRPr lang="en-US" dirty="0" smtClean="0"/>
          </a:p>
          <a:p>
            <a:r>
              <a:rPr lang="en-US" b="1" dirty="0" smtClean="0">
                <a:hlinkClick r:id="rId9"/>
              </a:rPr>
              <a:t>Earned Value Management</a:t>
            </a:r>
            <a:r>
              <a:rPr lang="en-US" dirty="0" smtClean="0">
                <a:hlinkClick r:id="rId9"/>
              </a:rPr>
              <a:t> </a:t>
            </a:r>
            <a:endParaRPr lang="en-US" dirty="0" smtClean="0"/>
          </a:p>
          <a:p>
            <a:r>
              <a:rPr lang="en-US" b="1" dirty="0" err="1" smtClean="0">
                <a:hlinkClick r:id="rId10"/>
              </a:rPr>
              <a:t>eBusiness</a:t>
            </a:r>
            <a:r>
              <a:rPr lang="en-US" dirty="0" smtClean="0">
                <a:hlinkClick r:id="rId10"/>
              </a:rPr>
              <a:t> </a:t>
            </a:r>
            <a:endParaRPr lang="en-US" dirty="0" smtClean="0"/>
          </a:p>
          <a:p>
            <a:r>
              <a:rPr lang="en-US" b="1" dirty="0" smtClean="0">
                <a:hlinkClick r:id="rId11"/>
              </a:rPr>
              <a:t>Energy, Oil, Gas and Petrochemical</a:t>
            </a:r>
            <a:r>
              <a:rPr lang="en-US" dirty="0" smtClean="0">
                <a:hlinkClick r:id="rId11"/>
              </a:rPr>
              <a:t> </a:t>
            </a:r>
            <a:endParaRPr lang="en-US" dirty="0" smtClean="0"/>
          </a:p>
          <a:p>
            <a:r>
              <a:rPr lang="en-US" b="1" dirty="0" smtClean="0">
                <a:hlinkClick r:id="rId12"/>
              </a:rPr>
              <a:t>Entertainment</a:t>
            </a:r>
            <a:r>
              <a:rPr lang="en-US" dirty="0" smtClean="0">
                <a:hlinkClick r:id="rId12"/>
              </a:rPr>
              <a:t> </a:t>
            </a:r>
            <a:endParaRPr lang="en-US" dirty="0" smtClean="0"/>
          </a:p>
          <a:p>
            <a:r>
              <a:rPr lang="en-US" b="1" dirty="0" smtClean="0">
                <a:hlinkClick r:id="rId13"/>
              </a:rPr>
              <a:t>Ethics in Project Management</a:t>
            </a:r>
            <a:r>
              <a:rPr lang="en-US" dirty="0" smtClean="0">
                <a:hlinkClick r:id="rId13"/>
              </a:rPr>
              <a:t> </a:t>
            </a:r>
            <a:endParaRPr lang="en-US" dirty="0" smtClean="0"/>
          </a:p>
          <a:p>
            <a:r>
              <a:rPr lang="en-US" b="1" dirty="0" smtClean="0">
                <a:hlinkClick r:id="rId14"/>
              </a:rPr>
              <a:t>Financial Services Industry</a:t>
            </a:r>
            <a:r>
              <a:rPr lang="en-US" dirty="0" smtClean="0">
                <a:hlinkClick r:id="rId14"/>
              </a:rPr>
              <a:t> </a:t>
            </a:r>
            <a:endParaRPr lang="en-US" dirty="0" smtClean="0"/>
          </a:p>
          <a:p>
            <a:r>
              <a:rPr lang="en-US" b="1" dirty="0" smtClean="0">
                <a:hlinkClick r:id="rId15"/>
              </a:rPr>
              <a:t>Global Diversity</a:t>
            </a:r>
            <a:r>
              <a:rPr lang="en-US" dirty="0" smtClean="0">
                <a:hlinkClick r:id="rId15"/>
              </a:rPr>
              <a:t> </a:t>
            </a:r>
            <a:endParaRPr lang="en-US" dirty="0" smtClean="0"/>
          </a:p>
          <a:p>
            <a:r>
              <a:rPr lang="en-US" b="1" dirty="0" smtClean="0">
                <a:hlinkClick r:id="rId16"/>
              </a:rPr>
              <a:t>Global Sustainability</a:t>
            </a:r>
            <a:r>
              <a:rPr lang="en-US" dirty="0" smtClean="0">
                <a:hlinkClick r:id="rId16"/>
              </a:rPr>
              <a:t> </a:t>
            </a:r>
            <a:endParaRPr lang="en-US" dirty="0" smtClean="0"/>
          </a:p>
          <a:p>
            <a:r>
              <a:rPr lang="en-US" b="1" dirty="0" smtClean="0">
                <a:hlinkClick r:id="rId17"/>
              </a:rPr>
              <a:t>Government</a:t>
            </a:r>
            <a:r>
              <a:rPr lang="en-US" dirty="0" smtClean="0">
                <a:hlinkClick r:id="rId17"/>
              </a:rPr>
              <a:t> </a:t>
            </a:r>
            <a:endParaRPr lang="en-US" dirty="0" smtClean="0"/>
          </a:p>
          <a:p>
            <a:r>
              <a:rPr lang="en-US" b="1" dirty="0" smtClean="0">
                <a:hlinkClick r:id="rId18"/>
              </a:rPr>
              <a:t>Healthcare</a:t>
            </a:r>
            <a:r>
              <a:rPr lang="en-US" dirty="0" smtClean="0">
                <a:hlinkClick r:id="rId18"/>
              </a:rPr>
              <a:t> </a:t>
            </a:r>
            <a:endParaRPr lang="en-US" dirty="0" smtClean="0"/>
          </a:p>
          <a:p>
            <a:r>
              <a:rPr lang="en-US" b="1" dirty="0" smtClean="0">
                <a:hlinkClick r:id="rId19"/>
              </a:rPr>
              <a:t>Human Resource Project Management</a:t>
            </a:r>
            <a:r>
              <a:rPr lang="en-US" dirty="0" smtClean="0">
                <a:hlinkClick r:id="rId19"/>
              </a:rPr>
              <a:t> </a:t>
            </a:r>
            <a:endParaRPr lang="en-US" dirty="0" smtClean="0"/>
          </a:p>
          <a:p>
            <a:r>
              <a:rPr lang="en-US" b="1" dirty="0" smtClean="0">
                <a:hlinkClick r:id="rId20"/>
              </a:rPr>
              <a:t>Information Systems</a:t>
            </a:r>
            <a:r>
              <a:rPr lang="en-US" dirty="0" smtClean="0">
                <a:hlinkClick r:id="rId20"/>
              </a:rPr>
              <a:t> </a:t>
            </a:r>
            <a:endParaRPr lang="en-US" dirty="0" smtClean="0"/>
          </a:p>
          <a:p>
            <a:r>
              <a:rPr lang="en-US" b="1" dirty="0" smtClean="0">
                <a:hlinkClick r:id="rId21"/>
              </a:rPr>
              <a:t>Innovation and New Product Development</a:t>
            </a:r>
            <a:r>
              <a:rPr lang="en-US" dirty="0" smtClean="0">
                <a:hlinkClick r:id="rId21"/>
              </a:rPr>
              <a:t> </a:t>
            </a:r>
            <a:endParaRPr lang="en-US" dirty="0" smtClean="0"/>
          </a:p>
          <a:p>
            <a:r>
              <a:rPr lang="en-US" b="1" dirty="0" smtClean="0">
                <a:hlinkClick r:id="rId22"/>
              </a:rPr>
              <a:t>International Development</a:t>
            </a:r>
            <a:r>
              <a:rPr lang="en-US" dirty="0" smtClean="0">
                <a:hlinkClick r:id="rId22"/>
              </a:rPr>
              <a:t> </a:t>
            </a:r>
            <a:endParaRPr lang="en-US" dirty="0" smtClean="0"/>
          </a:p>
          <a:p>
            <a:r>
              <a:rPr lang="en-US" b="1" dirty="0" smtClean="0">
                <a:hlinkClick r:id="rId23"/>
              </a:rPr>
              <a:t>IT and Telecom</a:t>
            </a:r>
            <a:endParaRPr lang="en-US" dirty="0" smtClean="0"/>
          </a:p>
          <a:p>
            <a:r>
              <a:rPr lang="en-US" b="1" dirty="0" smtClean="0">
                <a:hlinkClick r:id="rId24"/>
              </a:rPr>
              <a:t>Leadership in Project Management</a:t>
            </a:r>
            <a:r>
              <a:rPr lang="en-US" dirty="0" smtClean="0">
                <a:hlinkClick r:id="rId24"/>
              </a:rPr>
              <a:t> </a:t>
            </a:r>
            <a:endParaRPr lang="en-US" dirty="0" smtClean="0"/>
          </a:p>
          <a:p>
            <a:r>
              <a:rPr lang="en-US" b="1" dirty="0" smtClean="0">
                <a:hlinkClick r:id="rId25"/>
              </a:rPr>
              <a:t>Learning, Education and Development</a:t>
            </a:r>
            <a:r>
              <a:rPr lang="en-US" dirty="0" smtClean="0">
                <a:hlinkClick r:id="rId25"/>
              </a:rPr>
              <a:t> </a:t>
            </a:r>
            <a:endParaRPr lang="en-US" dirty="0" smtClean="0"/>
          </a:p>
          <a:p>
            <a:r>
              <a:rPr lang="en-US" b="1" dirty="0" smtClean="0">
                <a:hlinkClick r:id="rId26"/>
              </a:rPr>
              <a:t>Legal Project Management</a:t>
            </a:r>
            <a:r>
              <a:rPr lang="en-US" dirty="0" smtClean="0">
                <a:hlinkClick r:id="rId26"/>
              </a:rPr>
              <a:t> </a:t>
            </a:r>
            <a:endParaRPr lang="en-US" dirty="0" smtClean="0"/>
          </a:p>
          <a:p>
            <a:r>
              <a:rPr lang="en-US" b="1" dirty="0" smtClean="0">
                <a:hlinkClick r:id="rId27"/>
              </a:rPr>
              <a:t>Marketing and Sales</a:t>
            </a:r>
            <a:r>
              <a:rPr lang="en-US" dirty="0" smtClean="0">
                <a:hlinkClick r:id="rId27"/>
              </a:rPr>
              <a:t> </a:t>
            </a:r>
            <a:endParaRPr lang="en-US" dirty="0" smtClean="0"/>
          </a:p>
          <a:p>
            <a:r>
              <a:rPr lang="en-US" b="1" dirty="0" smtClean="0">
                <a:hlinkClick r:id="rId28"/>
              </a:rPr>
              <a:t>New Practitioners</a:t>
            </a:r>
            <a:r>
              <a:rPr lang="en-US" dirty="0" smtClean="0">
                <a:hlinkClick r:id="rId28"/>
              </a:rPr>
              <a:t> </a:t>
            </a:r>
            <a:endParaRPr lang="en-US" dirty="0" smtClean="0"/>
          </a:p>
          <a:p>
            <a:r>
              <a:rPr lang="en-US" b="1" dirty="0" smtClean="0">
                <a:hlinkClick r:id="rId29"/>
              </a:rPr>
              <a:t>Organizational Project Management</a:t>
            </a:r>
            <a:r>
              <a:rPr lang="en-US" dirty="0" smtClean="0">
                <a:hlinkClick r:id="rId29"/>
              </a:rPr>
              <a:t> </a:t>
            </a:r>
            <a:endParaRPr lang="en-US" dirty="0" smtClean="0"/>
          </a:p>
          <a:p>
            <a:r>
              <a:rPr lang="en-US" b="1" dirty="0" smtClean="0">
                <a:hlinkClick r:id="rId30"/>
              </a:rPr>
              <a:t>Pharmaceutical</a:t>
            </a:r>
            <a:r>
              <a:rPr lang="en-US" dirty="0" smtClean="0">
                <a:hlinkClick r:id="rId30"/>
              </a:rPr>
              <a:t> </a:t>
            </a:r>
            <a:endParaRPr lang="en-US" dirty="0" smtClean="0"/>
          </a:p>
          <a:p>
            <a:r>
              <a:rPr lang="en-US" b="1" dirty="0" smtClean="0">
                <a:hlinkClick r:id="rId31"/>
              </a:rPr>
              <a:t>Program Management Office</a:t>
            </a:r>
            <a:r>
              <a:rPr lang="en-US" dirty="0" smtClean="0">
                <a:hlinkClick r:id="rId31"/>
              </a:rPr>
              <a:t> </a:t>
            </a:r>
            <a:endParaRPr lang="en-US" dirty="0" smtClean="0"/>
          </a:p>
          <a:p>
            <a:r>
              <a:rPr lang="en-US" b="1" dirty="0" smtClean="0">
                <a:hlinkClick r:id="rId32"/>
              </a:rPr>
              <a:t>Project Management Quality</a:t>
            </a:r>
            <a:r>
              <a:rPr lang="en-US" dirty="0" smtClean="0">
                <a:hlinkClick r:id="rId32"/>
              </a:rPr>
              <a:t> </a:t>
            </a:r>
            <a:endParaRPr lang="en-US" dirty="0" smtClean="0"/>
          </a:p>
          <a:p>
            <a:r>
              <a:rPr lang="en-US" b="1" dirty="0" smtClean="0">
                <a:hlinkClick r:id="rId33"/>
              </a:rPr>
              <a:t>Project Risk Management</a:t>
            </a:r>
            <a:r>
              <a:rPr lang="en-US" dirty="0" smtClean="0">
                <a:hlinkClick r:id="rId33"/>
              </a:rPr>
              <a:t> </a:t>
            </a:r>
            <a:endParaRPr lang="en-US" dirty="0" smtClean="0"/>
          </a:p>
          <a:p>
            <a:r>
              <a:rPr lang="en-US" b="1" dirty="0" smtClean="0">
                <a:hlinkClick r:id="rId34"/>
              </a:rPr>
              <a:t>Requirements Management</a:t>
            </a:r>
            <a:r>
              <a:rPr lang="en-US" dirty="0" smtClean="0"/>
              <a:t> </a:t>
            </a:r>
          </a:p>
          <a:p>
            <a:r>
              <a:rPr lang="en-US" b="1" dirty="0" smtClean="0">
                <a:hlinkClick r:id="rId35"/>
              </a:rPr>
              <a:t>Retail</a:t>
            </a:r>
            <a:r>
              <a:rPr lang="en-US" dirty="0" smtClean="0">
                <a:hlinkClick r:id="rId35"/>
              </a:rPr>
              <a:t> </a:t>
            </a:r>
            <a:endParaRPr lang="en-US" dirty="0" smtClean="0"/>
          </a:p>
          <a:p>
            <a:r>
              <a:rPr lang="en-US" b="1" dirty="0" smtClean="0">
                <a:hlinkClick r:id="rId36"/>
              </a:rPr>
              <a:t>Scheduling</a:t>
            </a:r>
            <a:r>
              <a:rPr lang="en-US" dirty="0" smtClean="0">
                <a:hlinkClick r:id="rId36"/>
              </a:rPr>
              <a:t> </a:t>
            </a:r>
            <a:endParaRPr lang="en-US" dirty="0" smtClean="0"/>
          </a:p>
          <a:p>
            <a:r>
              <a:rPr lang="en-US" b="1" dirty="0" smtClean="0">
                <a:hlinkClick r:id="rId37"/>
              </a:rPr>
              <a:t>Service and Outsourcing</a:t>
            </a:r>
            <a:r>
              <a:rPr lang="en-US" dirty="0" smtClean="0">
                <a:hlinkClick r:id="rId37"/>
              </a:rPr>
              <a:t> </a:t>
            </a:r>
            <a:endParaRPr lang="en-US" dirty="0" smtClean="0"/>
          </a:p>
          <a:p>
            <a:r>
              <a:rPr lang="en-US" b="1" dirty="0" smtClean="0">
                <a:hlinkClick r:id="rId38"/>
              </a:rPr>
              <a:t>Transportation</a:t>
            </a:r>
            <a:r>
              <a:rPr lang="en-US" dirty="0" smtClean="0">
                <a:hlinkClick r:id="rId38"/>
              </a:rPr>
              <a:t> </a:t>
            </a:r>
            <a:endParaRPr lang="en-US" dirty="0" smtClean="0"/>
          </a:p>
          <a:p>
            <a:r>
              <a:rPr lang="en-US" b="1" dirty="0" smtClean="0">
                <a:hlinkClick r:id="rId39"/>
              </a:rPr>
              <a:t>Troubled Projects</a:t>
            </a:r>
            <a:r>
              <a:rPr lang="en-US" dirty="0" smtClean="0">
                <a:hlinkClick r:id="rId39"/>
              </a:rPr>
              <a:t> </a:t>
            </a:r>
            <a:endParaRPr lang="en-US" dirty="0" smtClean="0"/>
          </a:p>
          <a:p>
            <a:r>
              <a:rPr lang="en-US" b="1" dirty="0" smtClean="0">
                <a:hlinkClick r:id="rId40"/>
              </a:rPr>
              <a:t>Utility Industry </a:t>
            </a:r>
            <a:endParaRPr lang="en-US" dirty="0" smtClean="0"/>
          </a:p>
          <a:p>
            <a:pPr eaLnBrk="1" fontAlgn="auto" hangingPunct="1">
              <a:spcBef>
                <a:spcPts val="0"/>
              </a:spcBef>
              <a:spcAft>
                <a:spcPts val="0"/>
              </a:spcAft>
              <a:defRPr/>
            </a:pPr>
            <a:endParaRPr lang="en-US" dirty="0"/>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96F8E5-DEBC-4C6B-9C86-27818E27920F}"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dirty="0" smtClean="0"/>
              <a:t> Chapter business/operation plans should be aligned with PMI strategy.</a:t>
            </a:r>
          </a:p>
          <a:p>
            <a:pPr eaLnBrk="1" hangingPunct="1">
              <a:spcBef>
                <a:spcPct val="0"/>
              </a:spcBef>
            </a:pPr>
            <a:endParaRPr lang="en-US" dirty="0" smtClean="0"/>
          </a:p>
          <a:p>
            <a:pPr eaLnBrk="1" hangingPunct="1">
              <a:spcBef>
                <a:spcPct val="0"/>
              </a:spcBef>
              <a:buFontTx/>
              <a:buChar char="•"/>
            </a:pPr>
            <a:r>
              <a:rPr lang="en-US" dirty="0" smtClean="0"/>
              <a:t> 268 Potential and Chartered Chapters</a:t>
            </a:r>
          </a:p>
          <a:p>
            <a:pPr lvl="1" eaLnBrk="1" hangingPunct="1">
              <a:spcBef>
                <a:spcPct val="0"/>
              </a:spcBef>
            </a:pPr>
            <a:r>
              <a:rPr lang="en-US" dirty="0" smtClean="0"/>
              <a:t>159	North America</a:t>
            </a:r>
          </a:p>
          <a:p>
            <a:pPr lvl="1" eaLnBrk="1" hangingPunct="1">
              <a:spcBef>
                <a:spcPct val="0"/>
              </a:spcBef>
            </a:pPr>
            <a:r>
              <a:rPr lang="en-US" dirty="0" smtClean="0"/>
              <a:t>  51	EMEA</a:t>
            </a:r>
          </a:p>
          <a:p>
            <a:pPr lvl="1" eaLnBrk="1" hangingPunct="1">
              <a:spcBef>
                <a:spcPct val="0"/>
              </a:spcBef>
            </a:pPr>
            <a:r>
              <a:rPr lang="en-US" dirty="0" smtClean="0"/>
              <a:t>  29	Asia-Pacific</a:t>
            </a:r>
          </a:p>
          <a:p>
            <a:pPr lvl="1" eaLnBrk="1" hangingPunct="1">
              <a:spcBef>
                <a:spcPct val="0"/>
              </a:spcBef>
            </a:pPr>
            <a:r>
              <a:rPr lang="en-US" dirty="0" smtClean="0"/>
              <a:t>  29	Latin America</a:t>
            </a:r>
          </a:p>
          <a:p>
            <a:pPr eaLnBrk="1" hangingPunct="1">
              <a:spcBef>
                <a:spcPct val="0"/>
              </a:spcBef>
              <a:buFontTx/>
              <a:buChar char="•"/>
            </a:pPr>
            <a:r>
              <a:rPr lang="en-US" dirty="0" smtClean="0"/>
              <a:t>36 Communities of Practice</a:t>
            </a:r>
          </a:p>
          <a:p>
            <a:pPr eaLnBrk="1" hangingPunct="1">
              <a:spcBef>
                <a:spcPct val="0"/>
              </a:spcBef>
              <a:buFontTx/>
              <a:buChar char="•"/>
            </a:pPr>
            <a:endParaRPr lang="en-US" dirty="0" smtClean="0"/>
          </a:p>
          <a:p>
            <a:pPr eaLnBrk="1" hangingPunct="1">
              <a:spcBef>
                <a:spcPct val="0"/>
              </a:spcBef>
              <a:buFontTx/>
              <a:buChar char="•"/>
            </a:pPr>
            <a:r>
              <a:rPr lang="en-US" dirty="0" smtClean="0"/>
              <a:t>Approximately 200 </a:t>
            </a:r>
            <a:r>
              <a:rPr lang="en-US" dirty="0" err="1" smtClean="0"/>
              <a:t>CoP</a:t>
            </a:r>
            <a:r>
              <a:rPr lang="en-US" dirty="0" smtClean="0"/>
              <a:t> Leaders</a:t>
            </a:r>
          </a:p>
          <a:p>
            <a:pPr eaLnBrk="1" hangingPunct="1">
              <a:spcBef>
                <a:spcPct val="0"/>
              </a:spcBef>
              <a:buFontTx/>
              <a:buChar char="•"/>
            </a:pPr>
            <a:endParaRPr lang="en-US" dirty="0" smtClean="0"/>
          </a:p>
          <a:p>
            <a:pPr eaLnBrk="1" hangingPunct="1">
              <a:spcBef>
                <a:spcPct val="0"/>
              </a:spcBef>
              <a:buFontTx/>
              <a:buChar char="•"/>
            </a:pPr>
            <a:r>
              <a:rPr lang="en-US" dirty="0" smtClean="0"/>
              <a:t>Approximately 3,148 Chapter Leaders</a:t>
            </a:r>
          </a:p>
          <a:p>
            <a:pPr eaLnBrk="1" hangingPunct="1">
              <a:spcBef>
                <a:spcPct val="0"/>
              </a:spcBef>
              <a:buFontTx/>
              <a:buChar char="•"/>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7241E8-5BCB-4065-9F2F-E278EA2F0D98}"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mtClean="0"/>
              <a:t>Charter posted under </a:t>
            </a:r>
            <a:r>
              <a:rPr lang="en-US" b="1" smtClean="0"/>
              <a:t>Shared Documents &gt; Toolkit folder &gt; Component Mentor Program folder  </a:t>
            </a:r>
            <a:r>
              <a:rPr lang="en-US" smtClean="0"/>
              <a:t>on Community Leadership site</a:t>
            </a:r>
          </a:p>
          <a:p>
            <a:pPr eaLnBrk="1" hangingPunct="1">
              <a:spcBef>
                <a:spcPct val="0"/>
              </a:spcBef>
            </a:pPr>
            <a:endParaRPr lang="en-US" smtClean="0"/>
          </a:p>
          <a:p>
            <a:pPr eaLnBrk="1" hangingPunct="1">
              <a:spcBef>
                <a:spcPct val="0"/>
              </a:spcBef>
              <a:buFontTx/>
              <a:buChar char="•"/>
            </a:pPr>
            <a:r>
              <a:rPr lang="en-US" smtClean="0"/>
              <a:t>Each mentor signs COI and confidentiality agreement yearly. Upon agreeing to role, volunteers agree to comply with volunteer code of conduct.</a:t>
            </a:r>
          </a:p>
          <a:p>
            <a:pPr eaLnBrk="1" hangingPunct="1">
              <a:spcBef>
                <a:spcPct val="0"/>
              </a:spcBef>
              <a:buFontTx/>
              <a:buChar char="•"/>
            </a:pPr>
            <a:endParaRPr lang="en-US" smtClean="0"/>
          </a:p>
          <a:p>
            <a:pPr eaLnBrk="1" hangingPunct="1">
              <a:spcBef>
                <a:spcPct val="0"/>
              </a:spcBef>
              <a:buFontTx/>
              <a:buChar char="•"/>
            </a:pPr>
            <a:r>
              <a:rPr lang="en-US" smtClean="0"/>
              <a:t> Look for this role and other volunteer opportunities on </a:t>
            </a:r>
            <a:r>
              <a:rPr lang="en-US" b="1" smtClean="0"/>
              <a:t>pmi.org &gt; Get Involved</a:t>
            </a:r>
          </a:p>
          <a:p>
            <a:pPr eaLnBrk="1" hangingPunct="1">
              <a:spcBef>
                <a:spcPct val="0"/>
              </a:spcBef>
              <a:buFontTx/>
              <a:buChar char="•"/>
            </a:pPr>
            <a:endParaRPr lang="en-US" b="1" smtClean="0"/>
          </a:p>
          <a:p>
            <a:pPr eaLnBrk="1" hangingPunct="1">
              <a:spcBef>
                <a:spcPct val="0"/>
              </a:spcBef>
              <a:buFontTx/>
              <a:buChar char="•"/>
            </a:pPr>
            <a:r>
              <a:rPr lang="en-US" smtClean="0"/>
              <a:t>To learn more about this role and other volunteer opportunities, </a:t>
            </a:r>
            <a:r>
              <a:rPr lang="en-US" b="1" smtClean="0"/>
              <a:t>e-mail volunteer@pmi.org </a:t>
            </a:r>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EE2085-6C80-4B86-A004-343B9351F787}"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eaLnBrk="1" fontAlgn="auto" hangingPunct="1">
              <a:spcBef>
                <a:spcPts val="0"/>
              </a:spcBef>
              <a:spcAft>
                <a:spcPts val="0"/>
              </a:spcAft>
              <a:buFont typeface="Arial" pitchFamily="34" charset="0"/>
              <a:buChar char="•"/>
              <a:defRPr/>
            </a:pPr>
            <a:r>
              <a:rPr lang="en-US" dirty="0" smtClean="0"/>
              <a:t> Awards Program</a:t>
            </a:r>
          </a:p>
          <a:p>
            <a:pPr lvl="1" eaLnBrk="1" fontAlgn="auto" hangingPunct="1">
              <a:lnSpc>
                <a:spcPct val="90000"/>
              </a:lnSpc>
              <a:spcBef>
                <a:spcPts val="0"/>
              </a:spcBef>
              <a:spcAft>
                <a:spcPts val="0"/>
              </a:spcAft>
              <a:buFont typeface="Wingdings" pitchFamily="2" charset="2"/>
              <a:buNone/>
              <a:defRPr/>
            </a:pPr>
            <a:r>
              <a:rPr lang="en-US" sz="1800" dirty="0" smtClean="0">
                <a:cs typeface="Times New Roman" charset="0"/>
              </a:rPr>
              <a:t>- Annual Charter Renewal must be received by PMI by the designated 31 March 2011deadline</a:t>
            </a:r>
          </a:p>
          <a:p>
            <a:pPr lvl="1" eaLnBrk="1" fontAlgn="auto" hangingPunct="1">
              <a:lnSpc>
                <a:spcPct val="90000"/>
              </a:lnSpc>
              <a:spcBef>
                <a:spcPts val="0"/>
              </a:spcBef>
              <a:spcAft>
                <a:spcPts val="0"/>
              </a:spcAft>
              <a:buFont typeface="Wingdings" pitchFamily="2" charset="2"/>
              <a:buNone/>
              <a:defRPr/>
            </a:pPr>
            <a:r>
              <a:rPr lang="en-US" sz="1800" dirty="0" smtClean="0">
                <a:cs typeface="Times New Roman" charset="0"/>
              </a:rPr>
              <a:t>- Community must meet all “minimum component performance criteria” as outlined in the annual Charter Renewal and be in good standing with the Project Management Institute (PMI) for the period covered by the nomination</a:t>
            </a:r>
            <a:r>
              <a:rPr lang="en-US" sz="1800" dirty="0" smtClean="0"/>
              <a:t>.</a:t>
            </a:r>
          </a:p>
          <a:p>
            <a:pPr lvl="1" eaLnBrk="1" fontAlgn="auto" hangingPunct="1">
              <a:lnSpc>
                <a:spcPct val="90000"/>
              </a:lnSpc>
              <a:spcBef>
                <a:spcPts val="0"/>
              </a:spcBef>
              <a:spcAft>
                <a:spcPts val="0"/>
              </a:spcAft>
              <a:buFont typeface="Wingdings" pitchFamily="2" charset="2"/>
              <a:buNone/>
              <a:defRPr/>
            </a:pPr>
            <a:r>
              <a:rPr lang="en-US" sz="1800" dirty="0" smtClean="0">
                <a:cs typeface="Times New Roman" charset="0"/>
              </a:rPr>
              <a:t>- Component must be chartered for one or more calendar years</a:t>
            </a:r>
            <a:endParaRPr lang="en-US" sz="2400" dirty="0" smtClean="0"/>
          </a:p>
          <a:p>
            <a:pPr eaLnBrk="1" fontAlgn="auto" hangingPunct="1">
              <a:spcBef>
                <a:spcPts val="0"/>
              </a:spcBef>
              <a:spcAft>
                <a:spcPts val="0"/>
              </a:spcAft>
              <a:defRPr/>
            </a:pPr>
            <a:r>
              <a:rPr lang="en-US" sz="2400" dirty="0" smtClean="0"/>
              <a:t>          - Contact:	</a:t>
            </a:r>
          </a:p>
          <a:p>
            <a:pPr eaLnBrk="1" fontAlgn="auto" hangingPunct="1">
              <a:spcBef>
                <a:spcPts val="0"/>
              </a:spcBef>
              <a:spcAft>
                <a:spcPts val="0"/>
              </a:spcAft>
              <a:defRPr/>
            </a:pPr>
            <a:r>
              <a:rPr lang="en-US" dirty="0" smtClean="0"/>
              <a:t>	Anne Jenemann</a:t>
            </a:r>
          </a:p>
          <a:p>
            <a:pPr eaLnBrk="1" fontAlgn="auto" hangingPunct="1">
              <a:spcBef>
                <a:spcPts val="0"/>
              </a:spcBef>
              <a:spcAft>
                <a:spcPts val="0"/>
              </a:spcAft>
              <a:defRPr/>
            </a:pPr>
            <a:r>
              <a:rPr lang="en-US" dirty="0" smtClean="0"/>
              <a:t>	Chapter Administrator</a:t>
            </a:r>
          </a:p>
          <a:p>
            <a:pPr eaLnBrk="1" fontAlgn="auto" hangingPunct="1">
              <a:spcBef>
                <a:spcPts val="0"/>
              </a:spcBef>
              <a:spcAft>
                <a:spcPts val="0"/>
              </a:spcAft>
              <a:defRPr/>
            </a:pPr>
            <a:r>
              <a:rPr lang="en-US" dirty="0" smtClean="0"/>
              <a:t>	610/356/4600 extension 5035</a:t>
            </a:r>
          </a:p>
          <a:p>
            <a:pPr eaLnBrk="1" fontAlgn="auto" hangingPunct="1">
              <a:spcBef>
                <a:spcPts val="0"/>
              </a:spcBef>
              <a:spcAft>
                <a:spcPts val="0"/>
              </a:spcAft>
              <a:defRPr/>
            </a:pPr>
            <a:r>
              <a:rPr lang="en-US" dirty="0" smtClean="0"/>
              <a:t>	anne.jenemann@pmi.org</a:t>
            </a:r>
          </a:p>
          <a:p>
            <a:pPr eaLnBrk="1" fontAlgn="auto" hangingPunct="1">
              <a:spcBef>
                <a:spcPts val="0"/>
              </a:spcBef>
              <a:spcAft>
                <a:spcPts val="0"/>
              </a:spcAft>
              <a:defRPr/>
            </a:pPr>
            <a:endParaRPr lang="en-US" dirty="0" smtClean="0"/>
          </a:p>
          <a:p>
            <a:pPr eaLnBrk="1" fontAlgn="auto" hangingPunct="1">
              <a:spcBef>
                <a:spcPts val="0"/>
              </a:spcBef>
              <a:spcAft>
                <a:spcPts val="0"/>
              </a:spcAft>
              <a:buFont typeface="Arial" pitchFamily="34" charset="0"/>
              <a:buChar char="•"/>
              <a:defRPr/>
            </a:pPr>
            <a:r>
              <a:rPr lang="en-US" dirty="0" smtClean="0"/>
              <a:t> Chapter Milestone Program</a:t>
            </a:r>
          </a:p>
          <a:p>
            <a:pPr eaLnBrk="1" fontAlgn="auto" hangingPunct="1">
              <a:spcBef>
                <a:spcPts val="0"/>
              </a:spcBef>
              <a:spcAft>
                <a:spcPts val="0"/>
              </a:spcAft>
              <a:defRPr/>
            </a:pPr>
            <a:r>
              <a:rPr lang="en-US" dirty="0" smtClean="0"/>
              <a:t> - An improved program with focus on the way PMI recognizes and awards chapter tenure. The chapters that have achieved milestones this year will be recognized in alignment with this new and improved program.</a:t>
            </a:r>
          </a:p>
          <a:p>
            <a:pPr eaLnBrk="1" fontAlgn="auto" hangingPunct="1">
              <a:spcBef>
                <a:spcPts val="0"/>
              </a:spcBef>
              <a:spcAft>
                <a:spcPts val="0"/>
              </a:spcAft>
              <a:defRPr/>
            </a:pPr>
            <a:r>
              <a:rPr lang="en-US" dirty="0" smtClean="0"/>
              <a:t> - 5 Years Tablecloth; 10 years </a:t>
            </a:r>
            <a:r>
              <a:rPr lang="en-US" dirty="0" err="1" smtClean="0"/>
              <a:t>Brandstand</a:t>
            </a:r>
            <a:r>
              <a:rPr lang="en-US" dirty="0" smtClean="0"/>
              <a:t>; 20 years Deluxe Tablecloth;  25 years Lapel Pins; 30 years $3,000 honorarium and CEO video; 35 years $5,000 honorarium and CEO video</a:t>
            </a:r>
          </a:p>
          <a:p>
            <a:pPr eaLnBrk="1" fontAlgn="auto" hangingPunct="1">
              <a:spcBef>
                <a:spcPts val="0"/>
              </a:spcBef>
              <a:spcAft>
                <a:spcPts val="0"/>
              </a:spcAft>
              <a:defRPr/>
            </a:pPr>
            <a:r>
              <a:rPr lang="en-US" dirty="0" smtClean="0"/>
              <a:t>-Contact chaptersupport@pmi.org for further information.</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buFont typeface="Arial" pitchFamily="34" charset="0"/>
              <a:buChar char="•"/>
              <a:defRPr/>
            </a:pPr>
            <a:r>
              <a:rPr lang="en-US" dirty="0" smtClean="0"/>
              <a:t> Chapter Tradeshow Support </a:t>
            </a:r>
          </a:p>
          <a:p>
            <a:pPr lvl="1" eaLnBrk="1" fontAlgn="auto" hangingPunct="1">
              <a:spcBef>
                <a:spcPts val="0"/>
              </a:spcBef>
              <a:spcAft>
                <a:spcPts val="0"/>
              </a:spcAft>
              <a:buFont typeface="Arial" pitchFamily="34" charset="0"/>
              <a:buNone/>
              <a:defRPr/>
            </a:pPr>
            <a:r>
              <a:rPr lang="en-US" dirty="0" smtClean="0"/>
              <a:t>- The Chapter Tradeshow booth is a resource which is valuable to the chapter when participating in symposiums or professional project management events </a:t>
            </a:r>
          </a:p>
          <a:p>
            <a:pPr lvl="1" eaLnBrk="1" fontAlgn="auto" hangingPunct="1">
              <a:spcBef>
                <a:spcPts val="0"/>
              </a:spcBef>
              <a:spcAft>
                <a:spcPts val="0"/>
              </a:spcAft>
              <a:buFontTx/>
              <a:buChar char="-"/>
              <a:defRPr/>
            </a:pPr>
            <a:r>
              <a:rPr lang="en-US" dirty="0" smtClean="0"/>
              <a:t>The Chapter Tradeshow Support Form is available on the Community Leadership Community Site &gt; Share &gt; Links. </a:t>
            </a:r>
            <a:r>
              <a:rPr lang="en-US" u="sng" dirty="0" smtClean="0">
                <a:hlinkClick r:id="rId3"/>
              </a:rPr>
              <a:t>http://leadership.vc.pmi.org/Share/Links.aspx</a:t>
            </a:r>
            <a:r>
              <a:rPr lang="en-US" dirty="0" smtClean="0"/>
              <a:t> A direct link to the form is: </a:t>
            </a:r>
            <a:r>
              <a:rPr lang="en-US" u="sng" dirty="0" smtClean="0">
                <a:hlinkClick r:id="rId4"/>
              </a:rPr>
              <a:t>http://componentleadership.pmi.org/pmihq/Marketing%20Dept/request_for_pmi_components_trade.htm</a:t>
            </a:r>
            <a:endParaRPr lang="en-US" u="sng" dirty="0" smtClean="0"/>
          </a:p>
          <a:p>
            <a:pPr eaLnBrk="1" fontAlgn="auto" hangingPunct="1">
              <a:lnSpc>
                <a:spcPct val="90000"/>
              </a:lnSpc>
              <a:spcBef>
                <a:spcPts val="0"/>
              </a:spcBef>
              <a:spcAft>
                <a:spcPts val="0"/>
              </a:spcAft>
              <a:buFont typeface="Wingdings" pitchFamily="2" charset="2"/>
              <a:buNone/>
              <a:defRPr/>
            </a:pPr>
            <a:endParaRPr lang="en-US" sz="1800" dirty="0" smtClean="0">
              <a:cs typeface="Times New Roman" charset="0"/>
            </a:endParaRPr>
          </a:p>
          <a:p>
            <a:pPr eaLnBrk="1" fontAlgn="auto" hangingPunct="1">
              <a:lnSpc>
                <a:spcPct val="90000"/>
              </a:lnSpc>
              <a:spcBef>
                <a:spcPts val="0"/>
              </a:spcBef>
              <a:spcAft>
                <a:spcPts val="0"/>
              </a:spcAft>
              <a:buFont typeface="Arial" pitchFamily="34" charset="0"/>
              <a:buChar char="•"/>
              <a:defRPr/>
            </a:pPr>
            <a:r>
              <a:rPr lang="en-US" sz="1800" dirty="0" smtClean="0">
                <a:cs typeface="Times New Roman" charset="0"/>
              </a:rPr>
              <a:t>Speaker Engagement Requests</a:t>
            </a:r>
          </a:p>
          <a:p>
            <a:pPr lvl="1" eaLnBrk="1" fontAlgn="auto" hangingPunct="1">
              <a:lnSpc>
                <a:spcPct val="90000"/>
              </a:lnSpc>
              <a:spcBef>
                <a:spcPts val="0"/>
              </a:spcBef>
              <a:spcAft>
                <a:spcPts val="0"/>
              </a:spcAft>
              <a:buFont typeface="Arial" pitchFamily="34" charset="0"/>
              <a:buNone/>
              <a:defRPr/>
            </a:pPr>
            <a:r>
              <a:rPr lang="en-US" sz="1800" dirty="0" smtClean="0">
                <a:cs typeface="Times New Roman" charset="0"/>
              </a:rPr>
              <a:t>- </a:t>
            </a:r>
            <a:r>
              <a:rPr lang="en-US" dirty="0" smtClean="0"/>
              <a:t>The form is located on PMI’s website on the Board of Directors’ page.  For your convenience, here is the link to this form: </a:t>
            </a:r>
            <a:r>
              <a:rPr lang="en-US" u="sng" dirty="0" smtClean="0">
                <a:hlinkClick r:id="rId5"/>
              </a:rPr>
              <a:t>http://www.pmi.org/en/About-Us/Forms-Speaking-Engagement.aspx</a:t>
            </a:r>
            <a:r>
              <a:rPr lang="en-US" dirty="0" smtClean="0"/>
              <a:t>.  When the SER is received by the Event Speaker Administrator (ESA) at PMI’s Global Operations Center, the engagement process begins.  </a:t>
            </a:r>
          </a:p>
          <a:p>
            <a:pPr lvl="1" eaLnBrk="1" fontAlgn="auto" hangingPunct="1">
              <a:lnSpc>
                <a:spcPct val="90000"/>
              </a:lnSpc>
              <a:spcBef>
                <a:spcPts val="0"/>
              </a:spcBef>
              <a:spcAft>
                <a:spcPts val="0"/>
              </a:spcAft>
              <a:buFont typeface="Arial" pitchFamily="34" charset="0"/>
              <a:buNone/>
              <a:defRPr/>
            </a:pPr>
            <a:endParaRPr lang="en-US" sz="1800" dirty="0" smtClean="0">
              <a:cs typeface="Times New Roman" charset="0"/>
            </a:endParaRPr>
          </a:p>
          <a:p>
            <a:pPr eaLnBrk="1" fontAlgn="auto" hangingPunct="1">
              <a:spcBef>
                <a:spcPts val="0"/>
              </a:spcBef>
              <a:spcAft>
                <a:spcPts val="0"/>
              </a:spcAft>
              <a:defRPr/>
            </a:pPr>
            <a:r>
              <a:rPr lang="en-US" dirty="0" smtClean="0"/>
              <a:t>	</a:t>
            </a:r>
            <a:endParaRPr lang="en-US" dirty="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D3C4A4-8677-4C88-ACC6-54B154B08AD7}"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eaLnBrk="1" fontAlgn="auto" hangingPunct="1">
              <a:spcBef>
                <a:spcPts val="0"/>
              </a:spcBef>
              <a:spcAft>
                <a:spcPts val="0"/>
              </a:spcAft>
              <a:buFont typeface="Arial" pitchFamily="34" charset="0"/>
              <a:buChar char="•"/>
              <a:defRPr/>
            </a:pPr>
            <a:r>
              <a:rPr lang="en-US" dirty="0" smtClean="0"/>
              <a:t> Community Leadership site - The primary portal for PMI leaders to access information to support the development and administration of their PMI community. We strongly encourage all community leaders to become familiar with this site. </a:t>
            </a:r>
          </a:p>
          <a:p>
            <a:pPr eaLnBrk="1" fontAlgn="auto" hangingPunct="1">
              <a:spcBef>
                <a:spcPts val="0"/>
              </a:spcBef>
              <a:spcAft>
                <a:spcPts val="0"/>
              </a:spcAft>
              <a:buFont typeface="Arial" pitchFamily="34" charset="0"/>
              <a:buNone/>
              <a:defRPr/>
            </a:pPr>
            <a:endParaRPr lang="en-US" sz="1400" dirty="0" smtClean="0"/>
          </a:p>
          <a:p>
            <a:pPr eaLnBrk="1" fontAlgn="auto" hangingPunct="1">
              <a:spcBef>
                <a:spcPts val="0"/>
              </a:spcBef>
              <a:spcAft>
                <a:spcPts val="0"/>
              </a:spcAft>
              <a:buFont typeface="Arial" pitchFamily="34" charset="0"/>
              <a:buChar char="•"/>
              <a:defRPr/>
            </a:pPr>
            <a:r>
              <a:rPr lang="en-US" sz="1400" dirty="0" smtClean="0"/>
              <a:t> Community Leadership Site</a:t>
            </a:r>
          </a:p>
          <a:p>
            <a:pPr eaLnBrk="1" fontAlgn="auto" hangingPunct="1">
              <a:spcBef>
                <a:spcPts val="0"/>
              </a:spcBef>
              <a:spcAft>
                <a:spcPts val="0"/>
              </a:spcAft>
              <a:buFont typeface="Arial" pitchFamily="34" charset="0"/>
              <a:buNone/>
              <a:defRPr/>
            </a:pPr>
            <a:r>
              <a:rPr lang="en-US" sz="1400" dirty="0" smtClean="0"/>
              <a:t>Meeting Information</a:t>
            </a:r>
            <a:br>
              <a:rPr lang="en-US" sz="1400" dirty="0" smtClean="0"/>
            </a:br>
            <a:r>
              <a:rPr lang="en-US" sz="1400" dirty="0" smtClean="0"/>
              <a:t>   </a:t>
            </a:r>
            <a:r>
              <a:rPr lang="en-US" dirty="0" smtClean="0"/>
              <a:t>- Dates, locations and links to meeting Web sites</a:t>
            </a:r>
          </a:p>
          <a:p>
            <a:pPr eaLnBrk="1" fontAlgn="auto" hangingPunct="1">
              <a:spcBef>
                <a:spcPts val="0"/>
              </a:spcBef>
              <a:spcAft>
                <a:spcPts val="0"/>
              </a:spcAft>
              <a:defRPr/>
            </a:pPr>
            <a:r>
              <a:rPr lang="en-US" sz="1400" dirty="0" smtClean="0"/>
              <a:t>Current News</a:t>
            </a:r>
            <a:br>
              <a:rPr lang="en-US" sz="1400" dirty="0" smtClean="0"/>
            </a:br>
            <a:r>
              <a:rPr lang="en-US" dirty="0" smtClean="0"/>
              <a:t>   - Most recent HQ communications</a:t>
            </a:r>
          </a:p>
          <a:p>
            <a:pPr eaLnBrk="1" fontAlgn="auto" hangingPunct="1">
              <a:spcBef>
                <a:spcPts val="0"/>
              </a:spcBef>
              <a:spcAft>
                <a:spcPts val="0"/>
              </a:spcAft>
              <a:defRPr/>
            </a:pPr>
            <a:r>
              <a:rPr lang="en-US" dirty="0" smtClean="0"/>
              <a:t>   - Updated information on component products/ services</a:t>
            </a:r>
          </a:p>
          <a:p>
            <a:pPr eaLnBrk="1" fontAlgn="auto" hangingPunct="1">
              <a:spcBef>
                <a:spcPts val="0"/>
              </a:spcBef>
              <a:spcAft>
                <a:spcPts val="0"/>
              </a:spcAft>
              <a:defRPr/>
            </a:pPr>
            <a:r>
              <a:rPr lang="en-US" sz="1400" dirty="0" smtClean="0"/>
              <a:t>Online Forms</a:t>
            </a:r>
            <a:r>
              <a:rPr lang="en-US" dirty="0" smtClean="0"/>
              <a:t/>
            </a:r>
            <a:br>
              <a:rPr lang="en-US" dirty="0" smtClean="0"/>
            </a:br>
            <a:r>
              <a:rPr lang="en-US" dirty="0" smtClean="0"/>
              <a:t>   - Speaker Request Form</a:t>
            </a:r>
          </a:p>
          <a:p>
            <a:pPr eaLnBrk="1" fontAlgn="auto" hangingPunct="1">
              <a:lnSpc>
                <a:spcPct val="90000"/>
              </a:lnSpc>
              <a:spcBef>
                <a:spcPts val="0"/>
              </a:spcBef>
              <a:spcAft>
                <a:spcPts val="0"/>
              </a:spcAft>
              <a:defRPr/>
            </a:pPr>
            <a:r>
              <a:rPr lang="en-US" sz="1400" dirty="0" smtClean="0"/>
              <a:t>Resources for Officers</a:t>
            </a:r>
            <a:br>
              <a:rPr lang="en-US" sz="1400" dirty="0" smtClean="0"/>
            </a:br>
            <a:r>
              <a:rPr lang="en-US" sz="1400" dirty="0" smtClean="0"/>
              <a:t>   </a:t>
            </a:r>
            <a:r>
              <a:rPr lang="en-US" dirty="0" smtClean="0"/>
              <a:t>- Resources are grouped by officer title</a:t>
            </a:r>
          </a:p>
          <a:p>
            <a:pPr eaLnBrk="1" fontAlgn="auto" hangingPunct="1">
              <a:lnSpc>
                <a:spcPct val="90000"/>
              </a:lnSpc>
              <a:spcBef>
                <a:spcPts val="0"/>
              </a:spcBef>
              <a:spcAft>
                <a:spcPts val="0"/>
              </a:spcAft>
              <a:defRPr/>
            </a:pPr>
            <a:r>
              <a:rPr lang="en-US" sz="1400" dirty="0" smtClean="0"/>
              <a:t>Officer Planning Calendar</a:t>
            </a:r>
            <a:br>
              <a:rPr lang="en-US" sz="1400" dirty="0" smtClean="0"/>
            </a:br>
            <a:r>
              <a:rPr lang="en-US" sz="1400" dirty="0" smtClean="0"/>
              <a:t>   </a:t>
            </a:r>
            <a:r>
              <a:rPr lang="en-US" dirty="0" smtClean="0"/>
              <a:t>- Leadership Meeting dates and important deadlines</a:t>
            </a:r>
          </a:p>
          <a:p>
            <a:pPr eaLnBrk="1" fontAlgn="auto" hangingPunct="1">
              <a:lnSpc>
                <a:spcPct val="90000"/>
              </a:lnSpc>
              <a:spcBef>
                <a:spcPts val="0"/>
              </a:spcBef>
              <a:spcAft>
                <a:spcPts val="0"/>
              </a:spcAft>
              <a:defRPr/>
            </a:pPr>
            <a:r>
              <a:rPr lang="en-US" sz="1400" dirty="0" smtClean="0"/>
              <a:t>Communications Section</a:t>
            </a:r>
            <a:r>
              <a:rPr lang="en-US" dirty="0" smtClean="0"/>
              <a:t/>
            </a:r>
            <a:br>
              <a:rPr lang="en-US" dirty="0" smtClean="0"/>
            </a:br>
            <a:r>
              <a:rPr lang="en-US" dirty="0" smtClean="0"/>
              <a:t>   - </a:t>
            </a:r>
            <a:r>
              <a:rPr lang="en-US" i="1" dirty="0" smtClean="0"/>
              <a:t>Friday Facts </a:t>
            </a:r>
            <a:r>
              <a:rPr lang="en-US" dirty="0" smtClean="0"/>
              <a:t/>
            </a:r>
            <a:br>
              <a:rPr lang="en-US" dirty="0" smtClean="0"/>
            </a:br>
            <a:r>
              <a:rPr lang="en-US" dirty="0" smtClean="0"/>
              <a:t>   - Component Statistics</a:t>
            </a:r>
          </a:p>
          <a:p>
            <a:pPr eaLnBrk="1" fontAlgn="auto" hangingPunct="1">
              <a:lnSpc>
                <a:spcPct val="90000"/>
              </a:lnSpc>
              <a:spcBef>
                <a:spcPts val="0"/>
              </a:spcBef>
              <a:spcAft>
                <a:spcPts val="0"/>
              </a:spcAft>
              <a:defRPr/>
            </a:pPr>
            <a:endParaRPr lang="en-US" dirty="0" smtClean="0"/>
          </a:p>
          <a:p>
            <a:pPr eaLnBrk="1" fontAlgn="auto" hangingPunct="1">
              <a:spcBef>
                <a:spcPts val="0"/>
              </a:spcBef>
              <a:spcAft>
                <a:spcPts val="0"/>
              </a:spcAft>
              <a:buFont typeface="Arial" pitchFamily="34" charset="0"/>
              <a:buChar char="•"/>
              <a:defRPr/>
            </a:pPr>
            <a:r>
              <a:rPr lang="en-US" dirty="0" smtClean="0"/>
              <a:t>Consult chapter administrators for further information on access and use to Community </a:t>
            </a:r>
            <a:r>
              <a:rPr lang="en-US" sz="1400" dirty="0" smtClean="0"/>
              <a:t>Leadership site and Component System</a:t>
            </a:r>
          </a:p>
          <a:p>
            <a:pPr eaLnBrk="1" fontAlgn="auto" hangingPunct="1">
              <a:spcBef>
                <a:spcPts val="0"/>
              </a:spcBef>
              <a:spcAft>
                <a:spcPts val="0"/>
              </a:spcAft>
              <a:defRPr/>
            </a:pPr>
            <a:endParaRPr lang="en-US" dirty="0" smtClean="0"/>
          </a:p>
          <a:p>
            <a:pPr eaLnBrk="1" fontAlgn="auto" hangingPunct="1">
              <a:spcBef>
                <a:spcPts val="0"/>
              </a:spcBef>
              <a:spcAft>
                <a:spcPts val="0"/>
              </a:spcAft>
              <a:buFont typeface="Arial" pitchFamily="34" charset="0"/>
              <a:buChar char="•"/>
              <a:defRPr/>
            </a:pPr>
            <a:endParaRPr lang="en-US" dirty="0" smtClean="0"/>
          </a:p>
          <a:p>
            <a:pPr eaLnBrk="1" fontAlgn="auto" hangingPunct="1">
              <a:spcBef>
                <a:spcPts val="0"/>
              </a:spcBef>
              <a:spcAft>
                <a:spcPts val="0"/>
              </a:spcAft>
              <a:buFont typeface="Arial" pitchFamily="34" charset="0"/>
              <a:buChar char="•"/>
              <a:defRPr/>
            </a:pPr>
            <a:endParaRPr lang="en-US" dirty="0" smtClean="0"/>
          </a:p>
          <a:p>
            <a:pPr eaLnBrk="1" fontAlgn="auto" hangingPunct="1">
              <a:spcBef>
                <a:spcPts val="0"/>
              </a:spcBef>
              <a:spcAft>
                <a:spcPts val="0"/>
              </a:spcAft>
              <a:buFont typeface="Arial" pitchFamily="34" charset="0"/>
              <a:buChar char="•"/>
              <a:defRPr/>
            </a:pPr>
            <a:endParaRPr lang="en-US" dirty="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1E5D0F-4CE8-43C3-AB91-855AF063027E}"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lvl="4" eaLnBrk="1" hangingPunct="1">
              <a:spcBef>
                <a:spcPct val="0"/>
              </a:spcBef>
            </a:pPr>
            <a:r>
              <a:rPr lang="en-US" smtClean="0"/>
              <a:t>PMI Volunteer Resources and Operations </a:t>
            </a:r>
          </a:p>
        </p:txBody>
      </p:sp>
      <p:sp>
        <p:nvSpPr>
          <p:cNvPr id="1034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A6ABA-1B84-4769-804D-6542ED91408F}"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lvl="4" eaLnBrk="1" hangingPunct="1">
              <a:spcBef>
                <a:spcPct val="0"/>
              </a:spcBef>
            </a:pPr>
            <a:r>
              <a:rPr lang="en-US" smtClean="0"/>
              <a:t>PMI Volunteer Resources and Operations </a:t>
            </a:r>
          </a:p>
        </p:txBody>
      </p:sp>
      <p:sp>
        <p:nvSpPr>
          <p:cNvPr id="1044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DCF4CB-697E-48E9-90D6-418A935043AF}"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dirty="0" smtClean="0"/>
              <a:t>  PMI Insurance Program</a:t>
            </a:r>
          </a:p>
          <a:p>
            <a:pPr eaLnBrk="1" hangingPunct="1">
              <a:spcBef>
                <a:spcPct val="0"/>
              </a:spcBef>
            </a:pPr>
            <a:r>
              <a:rPr lang="en-US" dirty="0" smtClean="0"/>
              <a:t>      - </a:t>
            </a:r>
            <a:r>
              <a:rPr lang="en-US" b="1" dirty="0" smtClean="0"/>
              <a:t>Reference Chapter Policy Manual and Community Leadership site</a:t>
            </a:r>
            <a:r>
              <a:rPr lang="en-US" dirty="0" smtClean="0"/>
              <a:t>.</a:t>
            </a:r>
          </a:p>
          <a:p>
            <a:pPr eaLnBrk="1" hangingPunct="1">
              <a:spcBef>
                <a:spcPct val="0"/>
              </a:spcBef>
            </a:pPr>
            <a:r>
              <a:rPr lang="en-US" dirty="0" smtClean="0"/>
              <a:t>      - Umbrella plan that covers general liability and directors/officers.</a:t>
            </a:r>
          </a:p>
          <a:p>
            <a:pPr eaLnBrk="1" hangingPunct="1">
              <a:spcBef>
                <a:spcPct val="0"/>
              </a:spcBef>
            </a:pPr>
            <a:r>
              <a:rPr lang="en-US" dirty="0" smtClean="0"/>
              <a:t>      - PMI can deduct the US$200.00 insurance payment from a chapter’s</a:t>
            </a:r>
            <a:r>
              <a:rPr lang="en-US" sz="1800" dirty="0" smtClean="0"/>
              <a:t> </a:t>
            </a:r>
            <a:r>
              <a:rPr lang="en-US" dirty="0" smtClean="0"/>
              <a:t>dues transaction. The chapter must make this request in writing to their Chapter Administrator.</a:t>
            </a:r>
          </a:p>
          <a:p>
            <a:pPr eaLnBrk="1" hangingPunct="1">
              <a:spcBef>
                <a:spcPct val="0"/>
              </a:spcBef>
            </a:pPr>
            <a:r>
              <a:rPr lang="en-US" dirty="0" smtClean="0"/>
              <a:t>      - PMI GOC subsidizes coverage for new chapters and those with limited financial resources. </a:t>
            </a:r>
          </a:p>
          <a:p>
            <a:pPr eaLnBrk="1" hangingPunct="1">
              <a:spcBef>
                <a:spcPct val="0"/>
              </a:spcBef>
            </a:pPr>
            <a:endParaRPr lang="en-US" dirty="0" smtClean="0"/>
          </a:p>
          <a:p>
            <a:pPr eaLnBrk="1" hangingPunct="1">
              <a:spcBef>
                <a:spcPct val="0"/>
              </a:spcBef>
              <a:buFontTx/>
              <a:buChar char="•"/>
            </a:pPr>
            <a:r>
              <a:rPr lang="en-US" dirty="0" smtClean="0"/>
              <a:t> Group Tax Exempt Program - </a:t>
            </a:r>
            <a:r>
              <a:rPr lang="en-US" b="1" dirty="0" smtClean="0"/>
              <a:t>All PMI chapters must seek tax exemption as 501 (c) (6) organizations. </a:t>
            </a:r>
          </a:p>
          <a:p>
            <a:pPr eaLnBrk="1" hangingPunct="1">
              <a:spcBef>
                <a:spcPct val="0"/>
              </a:spcBef>
            </a:pPr>
            <a:r>
              <a:rPr lang="en-US" dirty="0" smtClean="0"/>
              <a:t>     - Program applies to US formed chapters only.</a:t>
            </a:r>
          </a:p>
          <a:p>
            <a:pPr eaLnBrk="1" hangingPunct="1">
              <a:spcBef>
                <a:spcPct val="0"/>
              </a:spcBef>
            </a:pPr>
            <a:r>
              <a:rPr lang="en-US" dirty="0" smtClean="0"/>
              <a:t>     - </a:t>
            </a:r>
            <a:r>
              <a:rPr lang="en-US" dirty="0" smtClean="0">
                <a:cs typeface="Times New Roman" pitchFamily="18" charset="0"/>
              </a:rPr>
              <a:t>No separate determination of tax-exempt status from the IRS.</a:t>
            </a:r>
            <a:endParaRPr lang="en-US" dirty="0" smtClean="0">
              <a:cs typeface="Arial" charset="0"/>
            </a:endParaRPr>
          </a:p>
          <a:p>
            <a:pPr eaLnBrk="1" hangingPunct="1">
              <a:spcBef>
                <a:spcPct val="0"/>
              </a:spcBef>
            </a:pPr>
            <a:r>
              <a:rPr lang="en-US" dirty="0" smtClean="0">
                <a:cs typeface="Arial" charset="0"/>
              </a:rPr>
              <a:t>     - </a:t>
            </a:r>
            <a:r>
              <a:rPr lang="en-US" dirty="0" smtClean="0">
                <a:cs typeface="Times New Roman" pitchFamily="18" charset="0"/>
              </a:rPr>
              <a:t>Tax-exempt determination from the IRS as a 501 C 6 tax-exempt organization.</a:t>
            </a:r>
          </a:p>
          <a:p>
            <a:pPr eaLnBrk="1" hangingPunct="1">
              <a:spcBef>
                <a:spcPct val="0"/>
              </a:spcBef>
            </a:pPr>
            <a:r>
              <a:rPr lang="en-US" dirty="0" smtClean="0">
                <a:cs typeface="Times New Roman" pitchFamily="18" charset="0"/>
              </a:rPr>
              <a:t>     - The Component’s board of directors authorized participation in the group exemption program.</a:t>
            </a:r>
            <a:r>
              <a:rPr lang="en-US" dirty="0" smtClean="0"/>
              <a:t> </a:t>
            </a:r>
          </a:p>
          <a:p>
            <a:pPr eaLnBrk="1" hangingPunct="1">
              <a:spcBef>
                <a:spcPct val="0"/>
              </a:spcBef>
            </a:pPr>
            <a:r>
              <a:rPr lang="en-US" dirty="0" smtClean="0">
                <a:cs typeface="Times New Roman" pitchFamily="18" charset="0"/>
              </a:rPr>
              <a:t>     - Fiscal year runs from January 1 to  December 31, as required by the Internal Revenue Service.</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buFontTx/>
              <a:buChar char="•"/>
            </a:pPr>
            <a:r>
              <a:rPr lang="en-US" dirty="0" smtClean="0"/>
              <a:t>Consult Chapter Administrator on </a:t>
            </a:r>
            <a:r>
              <a:rPr lang="en-US" dirty="0" err="1" smtClean="0"/>
              <a:t>VoteNet</a:t>
            </a:r>
            <a:r>
              <a:rPr lang="en-US" dirty="0" smtClean="0"/>
              <a:t>, </a:t>
            </a:r>
            <a:r>
              <a:rPr lang="en-US" dirty="0" err="1" smtClean="0"/>
              <a:t>SurveyMonkey</a:t>
            </a:r>
            <a:r>
              <a:rPr lang="en-US" dirty="0" smtClean="0"/>
              <a:t>, and </a:t>
            </a:r>
            <a:r>
              <a:rPr lang="en-US" dirty="0" err="1" smtClean="0"/>
              <a:t>AdobeConnect</a:t>
            </a:r>
            <a:r>
              <a:rPr lang="en-US" dirty="0" smtClean="0"/>
              <a:t> implementation.</a:t>
            </a:r>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B477DC-3D60-4F67-9E8F-B7B154D00226}"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3" tIns="46586" rIns="93173" bIns="46586" anchor="b"/>
          <a:lstStyle/>
          <a:p>
            <a:pPr algn="r" defTabSz="931863"/>
            <a:fld id="{45FBB432-0DFF-4801-BC7F-863CA5A0976A}" type="slidenum">
              <a:rPr lang="en-US" sz="1200">
                <a:latin typeface="Times New Roman" pitchFamily="18" charset="0"/>
              </a:rPr>
              <a:pPr algn="r" defTabSz="931863"/>
              <a:t>24</a:t>
            </a:fld>
            <a:endParaRPr lang="en-US" sz="1200">
              <a:latin typeface="Times New Roman" pitchFamily="18" charset="0"/>
            </a:endParaRPr>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9027" name="Rectangle 3"/>
          <p:cNvSpPr>
            <a:spLocks noGrp="1" noChangeArrowheads="1"/>
          </p:cNvSpPr>
          <p:nvPr>
            <p:ph type="body" idx="1"/>
          </p:nvPr>
        </p:nvSpPr>
        <p:spPr bwMode="auto">
          <a:xfrm>
            <a:off x="935038" y="4416425"/>
            <a:ext cx="5140325" cy="4183063"/>
          </a:xfrm>
          <a:noFill/>
        </p:spPr>
        <p:txBody>
          <a:bodyPr wrap="square" lIns="93173" tIns="46586" rIns="93173" bIns="46586"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951521-B0D0-42E9-887C-2EFDC17592B4}"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a:t>
            </a:r>
            <a:r>
              <a:rPr lang="en-US" smtClean="0"/>
              <a:t>Presentation </a:t>
            </a:r>
            <a:r>
              <a:rPr lang="en-US"/>
              <a:t>Title</a:t>
            </a:r>
            <a:endParaRPr lang="en-US" sz="1000">
              <a:solidFill>
                <a:srgbClr val="45556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lstStyle/>
          <a:p>
            <a:pPr lvl="0"/>
            <a:r>
              <a:rPr lang="en-US" noProof="0" dirty="0" smtClean="0"/>
              <a:t>Click icon to add chart</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r>
              <a:rPr lang="en-US"/>
              <a:t>PMI  |  Presentation Title</a:t>
            </a:r>
            <a:endParaRPr lang="en-US" sz="1000">
              <a:solidFill>
                <a:srgbClr val="45556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85800" y="381000"/>
            <a:ext cx="7772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685800" y="1524000"/>
            <a:ext cx="77724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ChangeArrowheads="1"/>
          </p:cNvSpPr>
          <p:nvPr/>
        </p:nvSpPr>
        <p:spPr bwMode="auto">
          <a:xfrm>
            <a:off x="8115300" y="6526213"/>
            <a:ext cx="419100" cy="304800"/>
          </a:xfrm>
          <a:prstGeom prst="rect">
            <a:avLst/>
          </a:prstGeom>
          <a:noFill/>
          <a:ln w="9525">
            <a:noFill/>
            <a:miter lim="800000"/>
            <a:headEnd/>
            <a:tailEnd/>
          </a:ln>
          <a:effectLst/>
        </p:spPr>
        <p:txBody>
          <a:bodyPr anchor="ctr"/>
          <a:lstStyle/>
          <a:p>
            <a:pPr algn="r" eaLnBrk="0" hangingPunct="0">
              <a:defRPr/>
            </a:pPr>
            <a:fld id="{62B6BF42-19E0-46C9-831C-2ED5683DB5EF}" type="slidenum">
              <a:rPr lang="en-US" sz="1050">
                <a:solidFill>
                  <a:srgbClr val="FFFFFF"/>
                </a:solidFill>
                <a:latin typeface="+mn-lt"/>
              </a:rPr>
              <a:pPr algn="r" eaLnBrk="0" hangingPunct="0">
                <a:defRPr/>
              </a:pPr>
              <a:t>‹#›</a:t>
            </a:fld>
            <a:endParaRPr lang="en-US" sz="1050" dirty="0">
              <a:solidFill>
                <a:srgbClr val="455560"/>
              </a:solidFill>
              <a:latin typeface="+mn-lt"/>
            </a:endParaRPr>
          </a:p>
        </p:txBody>
      </p:sp>
      <p:sp>
        <p:nvSpPr>
          <p:cNvPr id="9" name="Date Placeholder 3"/>
          <p:cNvSpPr>
            <a:spLocks noGrp="1"/>
          </p:cNvSpPr>
          <p:nvPr>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r>
              <a:rPr lang="en-US"/>
              <a:t>Presentation Title</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sldNum="0" hdr="0" ftr="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region1.vc.pmi.or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components.pmi.org/" TargetMode="External"/><Relationship Id="rId3" Type="http://schemas.openxmlformats.org/officeDocument/2006/relationships/hyperlink" Target="http://www.pmi.org/About-Us/Governance.aspx" TargetMode="External"/><Relationship Id="rId7" Type="http://schemas.openxmlformats.org/officeDocument/2006/relationships/hyperlink" Target="http://leadership.vc.pmi.org/Share/Documents.aspx"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leadership.vc.pmi.org/" TargetMode="External"/><Relationship Id="rId5" Type="http://schemas.openxmlformats.org/officeDocument/2006/relationships/hyperlink" Target="http://www.pmi.org/About-Us/Forms-Speaking-Engagement.aspx" TargetMode="External"/><Relationship Id="rId4" Type="http://schemas.openxmlformats.org/officeDocument/2006/relationships/hyperlink" Target="http://www.pmi.org/About-Us/~/media/PDF/Governance/membershipatlarge.ashx" TargetMode="External"/><Relationship Id="rId9" Type="http://schemas.openxmlformats.org/officeDocument/2006/relationships/hyperlink" Target="http://region1.vc.pmi.org/"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leadership.vc.pmi.org/Webinars.aspx" TargetMode="External"/><Relationship Id="rId3" Type="http://schemas.openxmlformats.org/officeDocument/2006/relationships/hyperlink" Target="http://leadership.vc.pmi.org/Share/Documents.aspx" TargetMode="External"/><Relationship Id="rId7" Type="http://schemas.openxmlformats.org/officeDocument/2006/relationships/hyperlink" Target="http://componentleadership.pmi.org/pmihq/Marketing%20Dept/request_for_pmi_components_trade.htm"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www.pmi.org/MarketingPortal" TargetMode="External"/><Relationship Id="rId5" Type="http://schemas.openxmlformats.org/officeDocument/2006/relationships/hyperlink" Target="mailto:communityformation@pmi.org" TargetMode="External"/><Relationship Id="rId4" Type="http://schemas.openxmlformats.org/officeDocument/2006/relationships/hyperlink" Target="mailto:chaptersupport@pmi.or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7" descr="PMI1.jpg                                                       00703EF4MY HD                          BE93234D:"/>
          <p:cNvPicPr>
            <a:picLocks noChangeAspect="1" noChangeArrowheads="1"/>
          </p:cNvPicPr>
          <p:nvPr/>
        </p:nvPicPr>
        <p:blipFill>
          <a:blip r:embed="rId3" cstate="print"/>
          <a:srcRect/>
          <a:stretch>
            <a:fillRect/>
          </a:stretch>
        </p:blipFill>
        <p:spPr bwMode="auto">
          <a:xfrm>
            <a:off x="0" y="-1588"/>
            <a:ext cx="9142413" cy="6859588"/>
          </a:xfrm>
          <a:prstGeom prst="rect">
            <a:avLst/>
          </a:prstGeom>
          <a:noFill/>
          <a:ln w="9525">
            <a:noFill/>
            <a:miter lim="800000"/>
            <a:headEnd/>
            <a:tailEnd/>
          </a:ln>
        </p:spPr>
      </p:pic>
      <p:sp>
        <p:nvSpPr>
          <p:cNvPr id="17410" name="Rectangle 2"/>
          <p:cNvSpPr>
            <a:spLocks noGrp="1" noChangeArrowheads="1"/>
          </p:cNvSpPr>
          <p:nvPr>
            <p:ph type="ctrTitle"/>
          </p:nvPr>
        </p:nvSpPr>
        <p:spPr>
          <a:xfrm>
            <a:off x="838200" y="2362200"/>
            <a:ext cx="8001000" cy="1143000"/>
          </a:xfrm>
        </p:spPr>
        <p:txBody>
          <a:bodyPr/>
          <a:lstStyle/>
          <a:p>
            <a:pPr algn="ctr" eaLnBrk="1" hangingPunct="1">
              <a:lnSpc>
                <a:spcPct val="110000"/>
              </a:lnSpc>
            </a:pPr>
            <a:r>
              <a:rPr lang="en-US" sz="2600" dirty="0" smtClean="0">
                <a:solidFill>
                  <a:schemeClr val="bg1"/>
                </a:solidFill>
              </a:rPr>
              <a:t>Components 101</a:t>
            </a:r>
            <a:br>
              <a:rPr lang="en-US" sz="2600" dirty="0" smtClean="0">
                <a:solidFill>
                  <a:schemeClr val="bg1"/>
                </a:solidFill>
              </a:rPr>
            </a:br>
            <a:r>
              <a:rPr lang="en-US" sz="2600" dirty="0" smtClean="0">
                <a:solidFill>
                  <a:schemeClr val="bg1"/>
                </a:solidFill>
              </a:rPr>
              <a:t>PMI Portland</a:t>
            </a:r>
            <a:br>
              <a:rPr lang="en-US" sz="2600" dirty="0" smtClean="0">
                <a:solidFill>
                  <a:schemeClr val="bg1"/>
                </a:solidFill>
              </a:rPr>
            </a:br>
            <a:r>
              <a:rPr lang="en-US" sz="1600" dirty="0" smtClean="0">
                <a:solidFill>
                  <a:schemeClr val="bg1"/>
                </a:solidFill>
              </a:rPr>
              <a:t>Dianne Johnson, Past President</a:t>
            </a:r>
            <a:br>
              <a:rPr lang="en-US" sz="1600" dirty="0" smtClean="0">
                <a:solidFill>
                  <a:schemeClr val="bg1"/>
                </a:solidFill>
              </a:rPr>
            </a:br>
            <a:r>
              <a:rPr lang="en-US" sz="1600" dirty="0" smtClean="0">
                <a:solidFill>
                  <a:schemeClr val="bg1"/>
                </a:solidFill>
              </a:rPr>
              <a:t>Updated June 2012</a:t>
            </a:r>
          </a:p>
        </p:txBody>
      </p:sp>
      <p:sp>
        <p:nvSpPr>
          <p:cNvPr id="17411" name="Rectangle 3"/>
          <p:cNvSpPr>
            <a:spLocks noGrp="1" noChangeArrowheads="1"/>
          </p:cNvSpPr>
          <p:nvPr>
            <p:ph type="subTitle" idx="1"/>
          </p:nvPr>
        </p:nvSpPr>
        <p:spPr>
          <a:xfrm>
            <a:off x="533400" y="5486400"/>
            <a:ext cx="6400800" cy="1066800"/>
          </a:xfrm>
        </p:spPr>
        <p:txBody>
          <a:bodyPr/>
          <a:lstStyle/>
          <a:p>
            <a:pPr algn="l" eaLnBrk="1" hangingPunct="1">
              <a:lnSpc>
                <a:spcPct val="100000"/>
              </a:lnSpc>
            </a:pPr>
            <a:endParaRPr lang="en-US" sz="1200" smtClean="0"/>
          </a:p>
          <a:p>
            <a:pPr algn="l" eaLnBrk="1" hangingPunct="1">
              <a:lnSpc>
                <a:spcPct val="100000"/>
              </a:lnSpc>
            </a:pPr>
            <a:endParaRPr lang="en-US" sz="1200" smtClean="0"/>
          </a:p>
          <a:p>
            <a:pPr algn="l" eaLnBrk="1" hangingPunct="1">
              <a:lnSpc>
                <a:spcPct val="100000"/>
              </a:lnSpc>
            </a:pPr>
            <a:endParaRPr lang="en-US" sz="1200" smtClean="0"/>
          </a:p>
          <a:p>
            <a:pPr algn="l" eaLnBrk="1" hangingPunct="1">
              <a:lnSpc>
                <a:spcPct val="100000"/>
              </a:lnSpc>
            </a:pPr>
            <a:endParaRPr lang="en-US" sz="1200" smtClean="0"/>
          </a:p>
        </p:txBody>
      </p:sp>
      <p:pic>
        <p:nvPicPr>
          <p:cNvPr id="17412" name="Picture 4" descr="PMI_Logo_Wht_KO.tif"/>
          <p:cNvPicPr>
            <a:picLocks noChangeAspect="1"/>
          </p:cNvPicPr>
          <p:nvPr/>
        </p:nvPicPr>
        <p:blipFill>
          <a:blip r:embed="rId4" cstate="print"/>
          <a:srcRect/>
          <a:stretch>
            <a:fillRect/>
          </a:stretch>
        </p:blipFill>
        <p:spPr bwMode="auto">
          <a:xfrm>
            <a:off x="609600" y="762000"/>
            <a:ext cx="2133600" cy="777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Are Going to Talk About</a:t>
            </a:r>
            <a:endParaRPr lang="en-US" dirty="0"/>
          </a:p>
        </p:txBody>
      </p:sp>
      <p:sp>
        <p:nvSpPr>
          <p:cNvPr id="3" name="Content Placeholder 2"/>
          <p:cNvSpPr>
            <a:spLocks noGrp="1"/>
          </p:cNvSpPr>
          <p:nvPr>
            <p:ph idx="1"/>
          </p:nvPr>
        </p:nvSpPr>
        <p:spPr/>
        <p:txBody>
          <a:bodyPr/>
          <a:lstStyle/>
          <a:p>
            <a:r>
              <a:rPr lang="en-US" dirty="0" smtClean="0"/>
              <a:t>PMI Global</a:t>
            </a:r>
          </a:p>
          <a:p>
            <a:r>
              <a:rPr lang="en-US" dirty="0" smtClean="0"/>
              <a:t>Region 1</a:t>
            </a:r>
          </a:p>
          <a:p>
            <a:r>
              <a:rPr lang="en-US" dirty="0" smtClean="0"/>
              <a:t>Resources</a:t>
            </a:r>
          </a:p>
          <a:p>
            <a:r>
              <a:rPr lang="en-US" dirty="0" smtClean="0"/>
              <a:t>PMI Portland</a:t>
            </a:r>
          </a:p>
          <a:p>
            <a:r>
              <a:rPr lang="en-US" dirty="0" smtClean="0"/>
              <a:t>Ethics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5"/>
          <p:cNvSpPr>
            <a:spLocks noGrp="1"/>
          </p:cNvSpPr>
          <p:nvPr>
            <p:ph type="title"/>
          </p:nvPr>
        </p:nvSpPr>
        <p:spPr/>
        <p:txBody>
          <a:bodyPr/>
          <a:lstStyle/>
          <a:p>
            <a:pPr eaLnBrk="1" hangingPunct="1"/>
            <a:r>
              <a:rPr lang="en-US" smtClean="0"/>
              <a:t>PMI is…</a:t>
            </a:r>
          </a:p>
        </p:txBody>
      </p:sp>
      <p:sp>
        <p:nvSpPr>
          <p:cNvPr id="17411" name="Rectangle 3"/>
          <p:cNvSpPr>
            <a:spLocks noGrp="1" noChangeArrowheads="1"/>
          </p:cNvSpPr>
          <p:nvPr>
            <p:ph idx="1"/>
          </p:nvPr>
        </p:nvSpPr>
        <p:spPr/>
        <p:txBody>
          <a:bodyPr/>
          <a:lstStyle/>
          <a:p>
            <a:pPr eaLnBrk="1" hangingPunct="1">
              <a:lnSpc>
                <a:spcPct val="90000"/>
              </a:lnSpc>
            </a:pPr>
            <a:r>
              <a:rPr lang="en-US" dirty="0" smtClean="0"/>
              <a:t>One of the largest professional associations in the world </a:t>
            </a:r>
          </a:p>
          <a:p>
            <a:pPr lvl="1" eaLnBrk="1" hangingPunct="1">
              <a:lnSpc>
                <a:spcPct val="90000"/>
              </a:lnSpc>
            </a:pPr>
            <a:r>
              <a:rPr lang="en-US" sz="1800" dirty="0" smtClean="0"/>
              <a:t>Over half a million members and credential holders in almost 200 countries</a:t>
            </a:r>
          </a:p>
          <a:p>
            <a:pPr lvl="1" eaLnBrk="1" hangingPunct="1">
              <a:lnSpc>
                <a:spcPct val="90000"/>
              </a:lnSpc>
            </a:pPr>
            <a:r>
              <a:rPr lang="en-US" sz="1800" dirty="0" smtClean="0"/>
              <a:t>260 geographic chapters, 36 communities of practice</a:t>
            </a:r>
          </a:p>
          <a:p>
            <a:pPr eaLnBrk="1" hangingPunct="1">
              <a:lnSpc>
                <a:spcPct val="90000"/>
              </a:lnSpc>
            </a:pPr>
            <a:r>
              <a:rPr lang="en-US" dirty="0" smtClean="0"/>
              <a:t>Global standards and credentials </a:t>
            </a:r>
          </a:p>
          <a:p>
            <a:pPr lvl="1" eaLnBrk="1" hangingPunct="1">
              <a:lnSpc>
                <a:spcPct val="90000"/>
              </a:lnSpc>
            </a:pPr>
            <a:r>
              <a:rPr lang="en-US" sz="1800" dirty="0" smtClean="0"/>
              <a:t>12 standards for project management created by working professionals</a:t>
            </a:r>
          </a:p>
          <a:p>
            <a:pPr lvl="1" eaLnBrk="1" hangingPunct="1">
              <a:lnSpc>
                <a:spcPct val="90000"/>
              </a:lnSpc>
            </a:pPr>
            <a:r>
              <a:rPr lang="en-US" sz="1800" dirty="0" smtClean="0"/>
              <a:t>5 credentials recognized and valued worldwide</a:t>
            </a:r>
          </a:p>
          <a:p>
            <a:pPr eaLnBrk="1" hangingPunct="1">
              <a:lnSpc>
                <a:spcPct val="90000"/>
              </a:lnSpc>
            </a:pPr>
            <a:r>
              <a:rPr lang="en-US" dirty="0" smtClean="0"/>
              <a:t>Training and accreditation</a:t>
            </a:r>
          </a:p>
          <a:p>
            <a:pPr eaLnBrk="1" hangingPunct="1">
              <a:lnSpc>
                <a:spcPct val="90000"/>
              </a:lnSpc>
            </a:pPr>
            <a:r>
              <a:rPr lang="en-US" dirty="0" smtClean="0"/>
              <a:t>Research and publications</a:t>
            </a:r>
          </a:p>
          <a:p>
            <a:pPr eaLnBrk="1" hangingPunct="1">
              <a:buFontTx/>
              <a:buNone/>
            </a:pPr>
            <a:endParaRPr 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2000"/>
                                        <p:tgtEl>
                                          <p:spTgt spid="174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fade">
                                      <p:cBhvr>
                                        <p:cTn id="10" dur="2000"/>
                                        <p:tgtEl>
                                          <p:spTgt spid="1741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fade">
                                      <p:cBhvr>
                                        <p:cTn id="13" dur="2000"/>
                                        <p:tgtEl>
                                          <p:spTgt spid="1741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411">
                                            <p:txEl>
                                              <p:pRg st="3" end="3"/>
                                            </p:txEl>
                                          </p:spTgt>
                                        </p:tgtEl>
                                        <p:attrNameLst>
                                          <p:attrName>style.visibility</p:attrName>
                                        </p:attrNameLst>
                                      </p:cBhvr>
                                      <p:to>
                                        <p:strVal val="visible"/>
                                      </p:to>
                                    </p:set>
                                    <p:animEffect transition="in" filter="fade">
                                      <p:cBhvr>
                                        <p:cTn id="18" dur="2000"/>
                                        <p:tgtEl>
                                          <p:spTgt spid="1741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fade">
                                      <p:cBhvr>
                                        <p:cTn id="21" dur="2000"/>
                                        <p:tgtEl>
                                          <p:spTgt spid="17411">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411">
                                            <p:txEl>
                                              <p:pRg st="5" end="5"/>
                                            </p:txEl>
                                          </p:spTgt>
                                        </p:tgtEl>
                                        <p:attrNameLst>
                                          <p:attrName>style.visibility</p:attrName>
                                        </p:attrNameLst>
                                      </p:cBhvr>
                                      <p:to>
                                        <p:strVal val="visible"/>
                                      </p:to>
                                    </p:set>
                                    <p:animEffect transition="in" filter="fade">
                                      <p:cBhvr>
                                        <p:cTn id="24" dur="2000"/>
                                        <p:tgtEl>
                                          <p:spTgt spid="17411">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411">
                                            <p:txEl>
                                              <p:pRg st="6" end="6"/>
                                            </p:txEl>
                                          </p:spTgt>
                                        </p:tgtEl>
                                        <p:attrNameLst>
                                          <p:attrName>style.visibility</p:attrName>
                                        </p:attrNameLst>
                                      </p:cBhvr>
                                      <p:to>
                                        <p:strVal val="visible"/>
                                      </p:to>
                                    </p:set>
                                    <p:animEffect transition="in" filter="fade">
                                      <p:cBhvr>
                                        <p:cTn id="29" dur="2000"/>
                                        <p:tgtEl>
                                          <p:spTgt spid="17411">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411">
                                            <p:txEl>
                                              <p:pRg st="7" end="7"/>
                                            </p:txEl>
                                          </p:spTgt>
                                        </p:tgtEl>
                                        <p:attrNameLst>
                                          <p:attrName>style.visibility</p:attrName>
                                        </p:attrNameLst>
                                      </p:cBhvr>
                                      <p:to>
                                        <p:strVal val="visible"/>
                                      </p:to>
                                    </p:set>
                                    <p:animEffect transition="in" filter="fade">
                                      <p:cBhvr>
                                        <p:cTn id="34" dur="20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381000" y="228600"/>
            <a:ext cx="7772400" cy="1143000"/>
          </a:xfrm>
        </p:spPr>
        <p:txBody>
          <a:bodyPr/>
          <a:lstStyle/>
          <a:p>
            <a:pPr eaLnBrk="1" hangingPunct="1"/>
            <a:r>
              <a:rPr lang="en-US" sz="3200" dirty="0" smtClean="0">
                <a:latin typeface="Book Antiqua" pitchFamily="18" charset="0"/>
              </a:rPr>
              <a:t>PMI Envisioned Goal </a:t>
            </a:r>
            <a:br>
              <a:rPr lang="en-US" sz="3200" dirty="0" smtClean="0">
                <a:latin typeface="Book Antiqua" pitchFamily="18" charset="0"/>
              </a:rPr>
            </a:br>
            <a:endParaRPr lang="en-US" sz="3200" dirty="0" smtClean="0">
              <a:latin typeface="Book Antiqua" pitchFamily="18" charset="0"/>
            </a:endParaRPr>
          </a:p>
        </p:txBody>
      </p:sp>
      <p:sp>
        <p:nvSpPr>
          <p:cNvPr id="15363" name="Rectangle 3"/>
          <p:cNvSpPr>
            <a:spLocks noGrp="1" noChangeArrowheads="1"/>
          </p:cNvSpPr>
          <p:nvPr>
            <p:ph type="body" idx="4294967295"/>
          </p:nvPr>
        </p:nvSpPr>
        <p:spPr>
          <a:xfrm>
            <a:off x="1676400" y="1524000"/>
            <a:ext cx="6045200" cy="1949450"/>
          </a:xfrm>
        </p:spPr>
        <p:txBody>
          <a:bodyPr>
            <a:normAutofit fontScale="85000" lnSpcReduction="20000"/>
          </a:bodyPr>
          <a:lstStyle/>
          <a:p>
            <a:pPr algn="ctr" eaLnBrk="1" hangingPunct="1">
              <a:buFontTx/>
              <a:buNone/>
              <a:defRPr/>
            </a:pPr>
            <a:r>
              <a:rPr lang="en-US" sz="3600" dirty="0"/>
              <a:t>	</a:t>
            </a:r>
            <a:r>
              <a:rPr lang="en-US" sz="2800" i="1" dirty="0"/>
              <a:t>Worldwide, organizations will        embrace, value, and utilize            project management                            and attribute their success to it.</a:t>
            </a:r>
          </a:p>
        </p:txBody>
      </p:sp>
      <p:grpSp>
        <p:nvGrpSpPr>
          <p:cNvPr id="1029" name="Group 4"/>
          <p:cNvGrpSpPr>
            <a:grpSpLocks/>
          </p:cNvGrpSpPr>
          <p:nvPr/>
        </p:nvGrpSpPr>
        <p:grpSpPr bwMode="auto">
          <a:xfrm>
            <a:off x="2438400" y="3581400"/>
            <a:ext cx="4530725" cy="1927225"/>
            <a:chOff x="2067" y="2087"/>
            <a:chExt cx="3396" cy="1660"/>
          </a:xfrm>
        </p:grpSpPr>
        <p:graphicFrame>
          <p:nvGraphicFramePr>
            <p:cNvPr id="1026" name="Object 5"/>
            <p:cNvGraphicFramePr>
              <a:graphicFrameLocks noChangeAspect="1"/>
            </p:cNvGraphicFramePr>
            <p:nvPr/>
          </p:nvGraphicFramePr>
          <p:xfrm>
            <a:off x="2067" y="2087"/>
            <a:ext cx="3396" cy="1660"/>
          </p:xfrm>
          <a:graphic>
            <a:graphicData uri="http://schemas.openxmlformats.org/presentationml/2006/ole">
              <p:oleObj spid="_x0000_s1027" name="Clip" r:id="rId4" imgW="42935400" imgH="18889560" progId="">
                <p:embed/>
              </p:oleObj>
            </a:graphicData>
          </a:graphic>
        </p:graphicFrame>
        <p:sp>
          <p:nvSpPr>
            <p:cNvPr id="1030" name="Line 6"/>
            <p:cNvSpPr>
              <a:spLocks noChangeShapeType="1"/>
            </p:cNvSpPr>
            <p:nvPr/>
          </p:nvSpPr>
          <p:spPr bwMode="auto">
            <a:xfrm>
              <a:off x="2636" y="2886"/>
              <a:ext cx="2017" cy="752"/>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1" name="Line 7"/>
            <p:cNvSpPr>
              <a:spLocks noChangeShapeType="1"/>
            </p:cNvSpPr>
            <p:nvPr/>
          </p:nvSpPr>
          <p:spPr bwMode="auto">
            <a:xfrm flipV="1">
              <a:off x="2939" y="2996"/>
              <a:ext cx="1624" cy="714"/>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2" name="Line 8"/>
            <p:cNvSpPr>
              <a:spLocks noChangeShapeType="1"/>
            </p:cNvSpPr>
            <p:nvPr/>
          </p:nvSpPr>
          <p:spPr bwMode="auto">
            <a:xfrm flipV="1">
              <a:off x="3634" y="2722"/>
              <a:ext cx="126" cy="822"/>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3" name="Line 9"/>
            <p:cNvSpPr>
              <a:spLocks noChangeShapeType="1"/>
            </p:cNvSpPr>
            <p:nvPr/>
          </p:nvSpPr>
          <p:spPr bwMode="auto">
            <a:xfrm flipV="1">
              <a:off x="3554" y="2816"/>
              <a:ext cx="465" cy="22"/>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4" name="Line 10"/>
            <p:cNvSpPr>
              <a:spLocks noChangeShapeType="1"/>
            </p:cNvSpPr>
            <p:nvPr/>
          </p:nvSpPr>
          <p:spPr bwMode="auto">
            <a:xfrm>
              <a:off x="2491" y="2979"/>
              <a:ext cx="445" cy="434"/>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5" name="Line 11"/>
            <p:cNvSpPr>
              <a:spLocks noChangeShapeType="1"/>
            </p:cNvSpPr>
            <p:nvPr/>
          </p:nvSpPr>
          <p:spPr bwMode="auto">
            <a:xfrm>
              <a:off x="2550" y="3151"/>
              <a:ext cx="1300" cy="94"/>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6" name="Line 12"/>
            <p:cNvSpPr>
              <a:spLocks noChangeShapeType="1"/>
            </p:cNvSpPr>
            <p:nvPr/>
          </p:nvSpPr>
          <p:spPr bwMode="auto">
            <a:xfrm flipH="1" flipV="1">
              <a:off x="4195" y="3178"/>
              <a:ext cx="635" cy="474"/>
            </a:xfrm>
            <a:prstGeom prst="line">
              <a:avLst/>
            </a:prstGeom>
            <a:noFill/>
            <a:ln w="12700">
              <a:solidFill>
                <a:srgbClr val="FF3300"/>
              </a:solidFill>
              <a:round/>
              <a:headEnd type="oval" w="med" len="med"/>
              <a:tailEnd type="oval" w="med" len="med"/>
            </a:ln>
          </p:spPr>
          <p:txBody>
            <a:bodyPr wrap="none" anchor="ctr"/>
            <a:lstStyle/>
            <a:p>
              <a:endParaRPr lang="en-US"/>
            </a:p>
          </p:txBody>
        </p:sp>
        <p:sp>
          <p:nvSpPr>
            <p:cNvPr id="1037" name="Line 13"/>
            <p:cNvSpPr>
              <a:spLocks noChangeShapeType="1"/>
            </p:cNvSpPr>
            <p:nvPr/>
          </p:nvSpPr>
          <p:spPr bwMode="auto">
            <a:xfrm flipV="1">
              <a:off x="2720" y="3002"/>
              <a:ext cx="1125" cy="4"/>
            </a:xfrm>
            <a:prstGeom prst="line">
              <a:avLst/>
            </a:prstGeom>
            <a:noFill/>
            <a:ln w="12700">
              <a:solidFill>
                <a:srgbClr val="FF3300"/>
              </a:solidFill>
              <a:round/>
              <a:headEnd type="oval" w="med" len="med"/>
              <a:tailEnd type="oval" w="med" len="med"/>
            </a:ln>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20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PMI Core Purpose:</a:t>
            </a:r>
          </a:p>
        </p:txBody>
      </p:sp>
      <p:sp>
        <p:nvSpPr>
          <p:cNvPr id="24578" name="Content Placeholder 2"/>
          <p:cNvSpPr>
            <a:spLocks noGrp="1"/>
          </p:cNvSpPr>
          <p:nvPr>
            <p:ph idx="1"/>
          </p:nvPr>
        </p:nvSpPr>
        <p:spPr>
          <a:xfrm>
            <a:off x="685800" y="1524000"/>
            <a:ext cx="7772400" cy="1371600"/>
          </a:xfrm>
        </p:spPr>
        <p:txBody>
          <a:bodyPr/>
          <a:lstStyle/>
          <a:p>
            <a:pPr marL="0" indent="0" eaLnBrk="1" hangingPunct="1">
              <a:spcBef>
                <a:spcPct val="0"/>
              </a:spcBef>
              <a:buFontTx/>
              <a:buNone/>
            </a:pPr>
            <a:r>
              <a:rPr lang="en-US" dirty="0" smtClean="0">
                <a:solidFill>
                  <a:srgbClr val="000000"/>
                </a:solidFill>
              </a:rPr>
              <a:t>To advance the practice, science and profession of project management throughout the world in a conscious and proactive manner.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304800" y="381000"/>
            <a:ext cx="7143750" cy="1066800"/>
          </a:xfrm>
        </p:spPr>
        <p:txBody>
          <a:bodyPr/>
          <a:lstStyle/>
          <a:p>
            <a:pPr eaLnBrk="1" hangingPunct="1"/>
            <a:r>
              <a:rPr lang="en-US" dirty="0" smtClean="0">
                <a:cs typeface="Arial" charset="0"/>
              </a:rPr>
              <a:t>PMI Value Proposition</a:t>
            </a:r>
            <a:br>
              <a:rPr lang="en-US" dirty="0" smtClean="0">
                <a:cs typeface="Arial" charset="0"/>
              </a:rPr>
            </a:br>
            <a:endParaRPr lang="en-US" dirty="0" smtClean="0">
              <a:cs typeface="Arial" charset="0"/>
            </a:endParaRPr>
          </a:p>
        </p:txBody>
      </p:sp>
      <p:sp>
        <p:nvSpPr>
          <p:cNvPr id="26626" name="Rectangle 3"/>
          <p:cNvSpPr>
            <a:spLocks noGrp="1" noChangeArrowheads="1"/>
          </p:cNvSpPr>
          <p:nvPr>
            <p:ph type="body" idx="4294967295"/>
          </p:nvPr>
        </p:nvSpPr>
        <p:spPr>
          <a:xfrm>
            <a:off x="3276600" y="2286000"/>
            <a:ext cx="5867400" cy="3124200"/>
          </a:xfrm>
        </p:spPr>
        <p:txBody>
          <a:bodyPr/>
          <a:lstStyle/>
          <a:p>
            <a:pPr algn="ctr" eaLnBrk="1" hangingPunct="1">
              <a:lnSpc>
                <a:spcPct val="90000"/>
              </a:lnSpc>
              <a:buFontTx/>
              <a:buNone/>
            </a:pPr>
            <a:r>
              <a:rPr lang="en-US" sz="2800" smtClean="0"/>
              <a:t>	</a:t>
            </a:r>
            <a:r>
              <a:rPr lang="en-US" smtClean="0"/>
              <a:t>PMI’s Differentiation Strategy in the Marketplace</a:t>
            </a:r>
          </a:p>
          <a:p>
            <a:pPr algn="ctr" eaLnBrk="1" hangingPunct="1">
              <a:lnSpc>
                <a:spcPct val="90000"/>
              </a:lnSpc>
              <a:buFontTx/>
              <a:buNone/>
            </a:pPr>
            <a:endParaRPr lang="en-US" smtClean="0"/>
          </a:p>
          <a:p>
            <a:pPr algn="ctr" eaLnBrk="1" hangingPunct="1">
              <a:lnSpc>
                <a:spcPct val="90000"/>
              </a:lnSpc>
              <a:buFontTx/>
              <a:buNone/>
            </a:pPr>
            <a:r>
              <a:rPr lang="en-US" i="1" smtClean="0"/>
              <a:t>Be the </a:t>
            </a:r>
            <a:r>
              <a:rPr lang="en-US" b="1" i="1" smtClean="0"/>
              <a:t>Eminent Influence</a:t>
            </a:r>
          </a:p>
          <a:p>
            <a:pPr algn="ctr" eaLnBrk="1" hangingPunct="1">
              <a:lnSpc>
                <a:spcPct val="90000"/>
              </a:lnSpc>
              <a:buFontTx/>
              <a:buNone/>
            </a:pPr>
            <a:r>
              <a:rPr lang="en-US" i="1" smtClean="0"/>
              <a:t>	for the advancement and success</a:t>
            </a:r>
          </a:p>
          <a:p>
            <a:pPr algn="ctr" eaLnBrk="1" hangingPunct="1">
              <a:lnSpc>
                <a:spcPct val="90000"/>
              </a:lnSpc>
              <a:buFontTx/>
              <a:buNone/>
            </a:pPr>
            <a:r>
              <a:rPr lang="en-US" i="1" smtClean="0"/>
              <a:t> of project management</a:t>
            </a:r>
          </a:p>
          <a:p>
            <a:pPr algn="ctr" eaLnBrk="1" hangingPunct="1">
              <a:lnSpc>
                <a:spcPct val="90000"/>
              </a:lnSpc>
              <a:buFontTx/>
              <a:buNone/>
            </a:pPr>
            <a:r>
              <a:rPr lang="en-US" i="1" smtClean="0"/>
              <a:t> in all markets</a:t>
            </a:r>
          </a:p>
          <a:p>
            <a:pPr algn="ctr" eaLnBrk="1" hangingPunct="1">
              <a:lnSpc>
                <a:spcPct val="90000"/>
              </a:lnSpc>
              <a:buFontTx/>
              <a:buNone/>
            </a:pPr>
            <a:r>
              <a:rPr lang="en-US" i="1" smtClean="0"/>
              <a:t>throughout the world</a:t>
            </a:r>
          </a:p>
          <a:p>
            <a:pPr algn="ctr" eaLnBrk="1" hangingPunct="1">
              <a:lnSpc>
                <a:spcPct val="90000"/>
              </a:lnSpc>
              <a:buFontTx/>
              <a:buNone/>
            </a:pPr>
            <a:endParaRPr lang="en-US" sz="2800" b="1" smtClean="0">
              <a:solidFill>
                <a:srgbClr val="111111"/>
              </a:solidFill>
            </a:endParaRPr>
          </a:p>
        </p:txBody>
      </p:sp>
      <p:pic>
        <p:nvPicPr>
          <p:cNvPr id="26627" name="Picture 4" descr="MPj04006180000[1]"/>
          <p:cNvPicPr>
            <a:picLocks noChangeAspect="1" noChangeArrowheads="1"/>
          </p:cNvPicPr>
          <p:nvPr/>
        </p:nvPicPr>
        <p:blipFill>
          <a:blip r:embed="rId3" cstate="print"/>
          <a:srcRect/>
          <a:stretch>
            <a:fillRect/>
          </a:stretch>
        </p:blipFill>
        <p:spPr bwMode="auto">
          <a:xfrm>
            <a:off x="685800" y="2362200"/>
            <a:ext cx="2590800"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228600" y="152400"/>
            <a:ext cx="6629400" cy="1066800"/>
          </a:xfrm>
        </p:spPr>
        <p:txBody>
          <a:bodyPr/>
          <a:lstStyle/>
          <a:p>
            <a:pPr eaLnBrk="1" hangingPunct="1"/>
            <a:r>
              <a:rPr lang="en-US" dirty="0" smtClean="0"/>
              <a:t>PMI Core Values: </a:t>
            </a:r>
            <a:r>
              <a:rPr lang="en-US" i="1" dirty="0" smtClean="0"/>
              <a:t>PMI’s Essential and Enduring Guiding Principles</a:t>
            </a:r>
          </a:p>
        </p:txBody>
      </p:sp>
      <p:graphicFrame>
        <p:nvGraphicFramePr>
          <p:cNvPr id="2050" name="Object 2"/>
          <p:cNvGraphicFramePr>
            <a:graphicFrameLocks noChangeAspect="1"/>
          </p:cNvGraphicFramePr>
          <p:nvPr/>
        </p:nvGraphicFramePr>
        <p:xfrm>
          <a:off x="6854825" y="228600"/>
          <a:ext cx="1908175" cy="1676400"/>
        </p:xfrm>
        <a:graphic>
          <a:graphicData uri="http://schemas.openxmlformats.org/presentationml/2006/ole">
            <p:oleObj spid="_x0000_s2051" name="Clip" r:id="rId4" imgW="1973655" imgH="1733739" progId="">
              <p:embed/>
            </p:oleObj>
          </a:graphicData>
        </a:graphic>
      </p:graphicFrame>
      <p:sp>
        <p:nvSpPr>
          <p:cNvPr id="2052" name="TextBox 6"/>
          <p:cNvSpPr txBox="1">
            <a:spLocks noChangeArrowheads="1"/>
          </p:cNvSpPr>
          <p:nvPr/>
        </p:nvSpPr>
        <p:spPr bwMode="auto">
          <a:xfrm>
            <a:off x="457200" y="1981200"/>
            <a:ext cx="8686800" cy="3308350"/>
          </a:xfrm>
          <a:prstGeom prst="rect">
            <a:avLst/>
          </a:prstGeom>
          <a:noFill/>
          <a:ln w="9525">
            <a:noFill/>
            <a:miter lim="800000"/>
            <a:headEnd/>
            <a:tailEnd/>
          </a:ln>
        </p:spPr>
        <p:txBody>
          <a:bodyPr>
            <a:spAutoFit/>
          </a:bodyPr>
          <a:lstStyle/>
          <a:p>
            <a:pPr marL="233363" indent="-233363">
              <a:spcAft>
                <a:spcPts val="1200"/>
              </a:spcAft>
              <a:buClr>
                <a:srgbClr val="0000FF"/>
              </a:buClr>
            </a:pPr>
            <a:r>
              <a:rPr lang="en-US" sz="2400" b="1" i="1">
                <a:solidFill>
                  <a:srgbClr val="455560"/>
                </a:solidFill>
              </a:rPr>
              <a:t>At PMI we believe in</a:t>
            </a:r>
          </a:p>
          <a:p>
            <a:pPr marL="682625" lvl="1" indent="-225425">
              <a:spcAft>
                <a:spcPts val="600"/>
              </a:spcAft>
              <a:buClr>
                <a:srgbClr val="0070C0"/>
              </a:buClr>
              <a:buFont typeface="Arial" charset="0"/>
              <a:buChar char="•"/>
            </a:pPr>
            <a:r>
              <a:rPr lang="en-US" sz="2000" b="1" i="1">
                <a:solidFill>
                  <a:srgbClr val="455560"/>
                </a:solidFill>
              </a:rPr>
              <a:t>Project Management Impact</a:t>
            </a:r>
            <a:endParaRPr lang="en-US" sz="2000" i="1">
              <a:solidFill>
                <a:srgbClr val="FF0000"/>
              </a:solidFill>
            </a:endParaRPr>
          </a:p>
          <a:p>
            <a:pPr marL="682625" lvl="1" indent="-225425">
              <a:spcAft>
                <a:spcPts val="600"/>
              </a:spcAft>
              <a:buClr>
                <a:srgbClr val="0070C0"/>
              </a:buClr>
              <a:buFont typeface="Arial" charset="0"/>
              <a:buChar char="•"/>
            </a:pPr>
            <a:r>
              <a:rPr lang="en-US" sz="2000" b="1" i="1">
                <a:solidFill>
                  <a:srgbClr val="455560"/>
                </a:solidFill>
              </a:rPr>
              <a:t>Volunteerism</a:t>
            </a:r>
          </a:p>
          <a:p>
            <a:pPr marL="682625" lvl="1" indent="-225425">
              <a:spcAft>
                <a:spcPts val="600"/>
              </a:spcAft>
              <a:buClr>
                <a:srgbClr val="0070C0"/>
              </a:buClr>
              <a:buFont typeface="Arial" charset="0"/>
              <a:buChar char="•"/>
            </a:pPr>
            <a:r>
              <a:rPr lang="en-US" sz="2000" b="1" i="1">
                <a:solidFill>
                  <a:srgbClr val="455560"/>
                </a:solidFill>
              </a:rPr>
              <a:t>Professionalism</a:t>
            </a:r>
            <a:endParaRPr lang="en-US" sz="2000" i="1">
              <a:solidFill>
                <a:srgbClr val="455560"/>
              </a:solidFill>
            </a:endParaRPr>
          </a:p>
          <a:p>
            <a:pPr marL="682625" lvl="1" indent="-225425">
              <a:spcAft>
                <a:spcPts val="600"/>
              </a:spcAft>
              <a:buClr>
                <a:srgbClr val="0070C0"/>
              </a:buClr>
              <a:buFont typeface="Arial" charset="0"/>
              <a:buChar char="•"/>
            </a:pPr>
            <a:r>
              <a:rPr lang="en-US" sz="2000" b="1" i="1">
                <a:solidFill>
                  <a:srgbClr val="455560"/>
                </a:solidFill>
              </a:rPr>
              <a:t>Community</a:t>
            </a:r>
            <a:endParaRPr lang="en-US" sz="2000" i="1">
              <a:solidFill>
                <a:srgbClr val="FF0000"/>
              </a:solidFill>
            </a:endParaRPr>
          </a:p>
          <a:p>
            <a:pPr marL="682625" lvl="1" indent="-225425">
              <a:spcAft>
                <a:spcPts val="600"/>
              </a:spcAft>
              <a:buClr>
                <a:srgbClr val="0070C0"/>
              </a:buClr>
              <a:buFont typeface="Arial" charset="0"/>
              <a:buChar char="•"/>
            </a:pPr>
            <a:r>
              <a:rPr lang="en-US" sz="2000" b="1" i="1">
                <a:solidFill>
                  <a:srgbClr val="455560"/>
                </a:solidFill>
              </a:rPr>
              <a:t>Engagement</a:t>
            </a:r>
            <a:endParaRPr lang="en-US" sz="2000" i="1">
              <a:solidFill>
                <a:srgbClr val="FF0000"/>
              </a:solidFill>
            </a:endParaRPr>
          </a:p>
          <a:p>
            <a:pPr marL="233363" indent="-233363">
              <a:spcAft>
                <a:spcPts val="1200"/>
              </a:spcAft>
              <a:buClr>
                <a:srgbClr val="0000FF"/>
              </a:buClr>
              <a:buFont typeface="Arial" charset="0"/>
              <a:buChar char="•"/>
            </a:pPr>
            <a:endParaRPr lang="en-US" sz="2000" i="1">
              <a:solidFill>
                <a:srgbClr val="455560"/>
              </a:solidFill>
            </a:endParaRPr>
          </a:p>
          <a:p>
            <a:pPr marL="233363" indent="-233363">
              <a:spcAft>
                <a:spcPts val="1200"/>
              </a:spcAft>
              <a:buClr>
                <a:srgbClr val="0000FF"/>
              </a:buClr>
              <a:buFont typeface="Arial" charset="0"/>
              <a:buChar char="•"/>
            </a:pPr>
            <a:endParaRPr lang="en-US" sz="2000">
              <a:solidFill>
                <a:srgbClr val="45556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ChangeAspect="1"/>
          </p:cNvGraphicFramePr>
          <p:nvPr>
            <p:ph idx="1"/>
          </p:nvPr>
        </p:nvGraphicFramePr>
        <p:xfrm>
          <a:off x="1981200" y="304800"/>
          <a:ext cx="4495800" cy="5818094"/>
        </p:xfrm>
        <a:graphic>
          <a:graphicData uri="http://schemas.openxmlformats.org/presentationml/2006/ole">
            <p:oleObj spid="_x0000_s25602" name="Acrobat Document" r:id="rId4" imgW="5830114" imgH="7542857" progId="AcroExch.Document.7">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4294967295"/>
          </p:nvPr>
        </p:nvSpPr>
        <p:spPr/>
        <p:txBody>
          <a:bodyPr/>
          <a:lstStyle/>
          <a:p>
            <a:pPr>
              <a:defRPr/>
            </a:pPr>
            <a:r>
              <a:rPr lang="en-US" smtClean="0"/>
              <a:t>Presentation Title</a:t>
            </a:r>
            <a:endParaRPr lang="en-US"/>
          </a:p>
        </p:txBody>
      </p:sp>
      <p:sp>
        <p:nvSpPr>
          <p:cNvPr id="20481" name="Rectangle 1"/>
          <p:cNvSpPr>
            <a:spLocks noChangeArrowheads="1"/>
          </p:cNvSpPr>
          <p:nvPr/>
        </p:nvSpPr>
        <p:spPr bwMode="auto">
          <a:xfrm>
            <a:off x="228600" y="3348008"/>
            <a:ext cx="8915400" cy="461665"/>
          </a:xfrm>
          <a:prstGeom prst="rect">
            <a:avLst/>
          </a:prstGeom>
          <a:noFill/>
          <a:ln w="9525">
            <a:noFill/>
            <a:miter lim="800000"/>
            <a:headEnd/>
            <a:tailEnd/>
          </a:ln>
          <a:effectLst/>
        </p:spPr>
        <p:txBody>
          <a:bodyPr numCol="2" anchor="ctr">
            <a:spAutoFit/>
          </a:bodyPr>
          <a:lstStyle/>
          <a:p>
            <a:pPr>
              <a:defRPr/>
            </a:pPr>
            <a:endParaRPr lang="en-US" sz="1200" dirty="0">
              <a:latin typeface="Arial" pitchFamily="34" charset="0"/>
              <a:cs typeface="Arial" pitchFamily="34" charset="0"/>
            </a:endParaRPr>
          </a:p>
          <a:p>
            <a:pPr eaLnBrk="0" hangingPunct="0">
              <a:defRPr/>
            </a:pPr>
            <a:endParaRPr lang="en-US" sz="1200" dirty="0">
              <a:latin typeface="Arial" pitchFamily="34" charset="0"/>
              <a:cs typeface="Arial" pitchFamily="34" charset="0"/>
            </a:endParaRPr>
          </a:p>
        </p:txBody>
      </p:sp>
      <p:sp>
        <p:nvSpPr>
          <p:cNvPr id="4" name="Title 1"/>
          <p:cNvSpPr>
            <a:spLocks noGrp="1"/>
          </p:cNvSpPr>
          <p:nvPr>
            <p:ph type="title"/>
          </p:nvPr>
        </p:nvSpPr>
        <p:spPr>
          <a:xfrm>
            <a:off x="685800" y="228600"/>
            <a:ext cx="7772400" cy="1143000"/>
          </a:xfrm>
        </p:spPr>
        <p:txBody>
          <a:bodyPr/>
          <a:lstStyle/>
          <a:p>
            <a:pPr eaLnBrk="1" hangingPunct="1">
              <a:defRPr/>
            </a:pPr>
            <a:r>
              <a:rPr lang="en-US" sz="2400" dirty="0" smtClean="0"/>
              <a:t>Chapter and Volunteer  Support Staff</a:t>
            </a:r>
            <a:endParaRPr lang="en-US" sz="2400" dirty="0"/>
          </a:p>
        </p:txBody>
      </p:sp>
      <p:pic>
        <p:nvPicPr>
          <p:cNvPr id="64516" name="Picture 6" descr="DSCF1876.JPG"/>
          <p:cNvPicPr>
            <a:picLocks noChangeAspect="1"/>
          </p:cNvPicPr>
          <p:nvPr/>
        </p:nvPicPr>
        <p:blipFill>
          <a:blip r:embed="rId3" cstate="print">
            <a:lum bright="10000" contrast="30000"/>
            <a:grayscl/>
          </a:blip>
          <a:srcRect l="5580" r="7021" b="31680"/>
          <a:stretch>
            <a:fillRect/>
          </a:stretch>
        </p:blipFill>
        <p:spPr bwMode="auto">
          <a:xfrm>
            <a:off x="416626" y="1178540"/>
            <a:ext cx="8229600" cy="4800600"/>
          </a:xfrm>
          <a:prstGeom prst="rect">
            <a:avLst/>
          </a:prstGeom>
          <a:noFill/>
          <a:ln w="25400">
            <a:solidFill>
              <a:schemeClr val="tx1"/>
            </a:solidFill>
            <a:miter lim="800000"/>
            <a:headEnd/>
            <a:tailEnd/>
          </a:ln>
        </p:spPr>
      </p:pic>
      <p:sp>
        <p:nvSpPr>
          <p:cNvPr id="64517" name="Line 6"/>
          <p:cNvSpPr>
            <a:spLocks noChangeShapeType="1"/>
          </p:cNvSpPr>
          <p:nvPr/>
        </p:nvSpPr>
        <p:spPr bwMode="auto">
          <a:xfrm>
            <a:off x="2590800" y="1752600"/>
            <a:ext cx="0" cy="685800"/>
          </a:xfrm>
          <a:prstGeom prst="line">
            <a:avLst/>
          </a:prstGeom>
          <a:noFill/>
          <a:ln w="9525">
            <a:solidFill>
              <a:schemeClr val="tx1"/>
            </a:solidFill>
            <a:round/>
            <a:headEnd/>
            <a:tailEnd type="triangle" w="med" len="med"/>
          </a:ln>
        </p:spPr>
        <p:txBody>
          <a:bodyPr/>
          <a:lstStyle/>
          <a:p>
            <a:endParaRPr lang="en-US"/>
          </a:p>
        </p:txBody>
      </p:sp>
      <p:sp>
        <p:nvSpPr>
          <p:cNvPr id="64518" name="Line 7"/>
          <p:cNvSpPr>
            <a:spLocks noChangeShapeType="1"/>
          </p:cNvSpPr>
          <p:nvPr/>
        </p:nvSpPr>
        <p:spPr bwMode="auto">
          <a:xfrm flipH="1">
            <a:off x="4114800" y="2286000"/>
            <a:ext cx="0" cy="685800"/>
          </a:xfrm>
          <a:prstGeom prst="line">
            <a:avLst/>
          </a:prstGeom>
          <a:noFill/>
          <a:ln w="9525">
            <a:solidFill>
              <a:schemeClr val="tx1"/>
            </a:solidFill>
            <a:round/>
            <a:headEnd/>
            <a:tailEnd type="triangle" w="med" len="med"/>
          </a:ln>
        </p:spPr>
        <p:txBody>
          <a:bodyPr/>
          <a:lstStyle/>
          <a:p>
            <a:endParaRPr lang="en-US"/>
          </a:p>
        </p:txBody>
      </p:sp>
      <p:sp>
        <p:nvSpPr>
          <p:cNvPr id="64519" name="Text Box 8"/>
          <p:cNvSpPr txBox="1">
            <a:spLocks noChangeArrowheads="1"/>
          </p:cNvSpPr>
          <p:nvPr/>
        </p:nvSpPr>
        <p:spPr bwMode="auto">
          <a:xfrm>
            <a:off x="1752600" y="1363663"/>
            <a:ext cx="1981200" cy="366712"/>
          </a:xfrm>
          <a:prstGeom prst="rect">
            <a:avLst/>
          </a:prstGeom>
          <a:noFill/>
          <a:ln w="9525">
            <a:noFill/>
            <a:miter lim="800000"/>
            <a:headEnd/>
            <a:tailEnd/>
          </a:ln>
        </p:spPr>
        <p:txBody>
          <a:bodyPr>
            <a:spAutoFit/>
          </a:bodyPr>
          <a:lstStyle/>
          <a:p>
            <a:pPr>
              <a:spcBef>
                <a:spcPct val="50000"/>
              </a:spcBef>
            </a:pPr>
            <a:r>
              <a:rPr lang="en-US" dirty="0"/>
              <a:t>Darryl Jackson</a:t>
            </a:r>
          </a:p>
        </p:txBody>
      </p:sp>
      <p:sp>
        <p:nvSpPr>
          <p:cNvPr id="64520" name="Text Box 9"/>
          <p:cNvSpPr txBox="1">
            <a:spLocks noChangeArrowheads="1"/>
          </p:cNvSpPr>
          <p:nvPr/>
        </p:nvSpPr>
        <p:spPr bwMode="auto">
          <a:xfrm>
            <a:off x="3276600" y="1905000"/>
            <a:ext cx="2057400" cy="366713"/>
          </a:xfrm>
          <a:prstGeom prst="rect">
            <a:avLst/>
          </a:prstGeom>
          <a:noFill/>
          <a:ln w="9525">
            <a:noFill/>
            <a:miter lim="800000"/>
            <a:headEnd/>
            <a:tailEnd/>
          </a:ln>
        </p:spPr>
        <p:txBody>
          <a:bodyPr>
            <a:spAutoFit/>
          </a:bodyPr>
          <a:lstStyle/>
          <a:p>
            <a:pPr>
              <a:spcBef>
                <a:spcPct val="50000"/>
              </a:spcBef>
            </a:pPr>
            <a:r>
              <a:rPr lang="en-US" dirty="0"/>
              <a:t>Anne Jenemann</a:t>
            </a:r>
          </a:p>
        </p:txBody>
      </p:sp>
      <p:sp>
        <p:nvSpPr>
          <p:cNvPr id="64521" name="Line 10"/>
          <p:cNvSpPr>
            <a:spLocks noChangeShapeType="1"/>
          </p:cNvSpPr>
          <p:nvPr/>
        </p:nvSpPr>
        <p:spPr bwMode="auto">
          <a:xfrm>
            <a:off x="7558644" y="1905000"/>
            <a:ext cx="0" cy="609600"/>
          </a:xfrm>
          <a:prstGeom prst="line">
            <a:avLst/>
          </a:prstGeom>
          <a:noFill/>
          <a:ln w="9525">
            <a:solidFill>
              <a:schemeClr val="tx1"/>
            </a:solidFill>
            <a:round/>
            <a:headEnd/>
            <a:tailEnd type="triangle" w="med" len="med"/>
          </a:ln>
        </p:spPr>
        <p:txBody>
          <a:bodyPr/>
          <a:lstStyle/>
          <a:p>
            <a:endParaRPr lang="en-US"/>
          </a:p>
        </p:txBody>
      </p:sp>
      <p:sp>
        <p:nvSpPr>
          <p:cNvPr id="64522" name="Text Box 11"/>
          <p:cNvSpPr txBox="1">
            <a:spLocks noChangeArrowheads="1"/>
          </p:cNvSpPr>
          <p:nvPr/>
        </p:nvSpPr>
        <p:spPr bwMode="auto">
          <a:xfrm>
            <a:off x="6876803" y="1619053"/>
            <a:ext cx="1752600" cy="366713"/>
          </a:xfrm>
          <a:prstGeom prst="rect">
            <a:avLst/>
          </a:prstGeom>
          <a:noFill/>
          <a:ln w="9525">
            <a:noFill/>
            <a:miter lim="800000"/>
            <a:headEnd/>
            <a:tailEnd/>
          </a:ln>
        </p:spPr>
        <p:txBody>
          <a:bodyPr>
            <a:spAutoFit/>
          </a:bodyPr>
          <a:lstStyle/>
          <a:p>
            <a:pPr>
              <a:spcBef>
                <a:spcPct val="50000"/>
              </a:spcBef>
            </a:pPr>
            <a:r>
              <a:rPr lang="en-US" dirty="0"/>
              <a:t>Iesha Brown</a:t>
            </a:r>
          </a:p>
        </p:txBody>
      </p:sp>
      <p:sp>
        <p:nvSpPr>
          <p:cNvPr id="2" name="Rectangle 1"/>
          <p:cNvSpPr/>
          <p:nvPr/>
        </p:nvSpPr>
        <p:spPr>
          <a:xfrm>
            <a:off x="5799685" y="1331565"/>
            <a:ext cx="1659429" cy="313932"/>
          </a:xfrm>
          <a:prstGeom prst="rect">
            <a:avLst/>
          </a:prstGeom>
        </p:spPr>
        <p:txBody>
          <a:bodyPr wrap="none">
            <a:spAutoFit/>
          </a:bodyPr>
          <a:lstStyle/>
          <a:p>
            <a:pPr>
              <a:lnSpc>
                <a:spcPct val="80000"/>
              </a:lnSpc>
              <a:buFontTx/>
              <a:buNone/>
            </a:pPr>
            <a:r>
              <a:rPr lang="en-US" dirty="0" smtClean="0"/>
              <a:t>Drew </a:t>
            </a:r>
            <a:r>
              <a:rPr lang="en-US" dirty="0" err="1" smtClean="0"/>
              <a:t>Ihlenfeld</a:t>
            </a:r>
            <a:endParaRPr lang="en-US" dirty="0"/>
          </a:p>
        </p:txBody>
      </p:sp>
      <p:sp>
        <p:nvSpPr>
          <p:cNvPr id="13" name="Line 10"/>
          <p:cNvSpPr>
            <a:spLocks noChangeShapeType="1"/>
          </p:cNvSpPr>
          <p:nvPr/>
        </p:nvSpPr>
        <p:spPr bwMode="auto">
          <a:xfrm>
            <a:off x="6705600" y="1600200"/>
            <a:ext cx="0" cy="609600"/>
          </a:xfrm>
          <a:prstGeom prst="line">
            <a:avLst/>
          </a:prstGeom>
          <a:noFill/>
          <a:ln w="9525">
            <a:solidFill>
              <a:schemeClr val="tx1"/>
            </a:solidFill>
            <a:round/>
            <a:headEnd/>
            <a:tailEnd type="triangle" w="med" len="med"/>
          </a:ln>
        </p:spPr>
        <p:txBody>
          <a:bodyPr/>
          <a:lstStyle/>
          <a:p>
            <a:endParaRPr lang="en-US"/>
          </a:p>
        </p:txBody>
      </p:sp>
      <p:sp>
        <p:nvSpPr>
          <p:cNvPr id="14" name="Line 10"/>
          <p:cNvSpPr>
            <a:spLocks noChangeShapeType="1"/>
          </p:cNvSpPr>
          <p:nvPr/>
        </p:nvSpPr>
        <p:spPr bwMode="auto">
          <a:xfrm>
            <a:off x="1295400" y="1985765"/>
            <a:ext cx="0" cy="354209"/>
          </a:xfrm>
          <a:prstGeom prst="line">
            <a:avLst/>
          </a:prstGeom>
          <a:noFill/>
          <a:ln w="9525">
            <a:solidFill>
              <a:schemeClr val="tx1"/>
            </a:solidFill>
            <a:round/>
            <a:headEnd/>
            <a:tailEnd type="triangle" w="med" len="med"/>
          </a:ln>
        </p:spPr>
        <p:txBody>
          <a:bodyPr/>
          <a:lstStyle/>
          <a:p>
            <a:endParaRPr lang="en-US"/>
          </a:p>
        </p:txBody>
      </p:sp>
      <p:sp>
        <p:nvSpPr>
          <p:cNvPr id="16" name="Text Box 8"/>
          <p:cNvSpPr txBox="1">
            <a:spLocks noChangeArrowheads="1"/>
          </p:cNvSpPr>
          <p:nvPr/>
        </p:nvSpPr>
        <p:spPr bwMode="auto">
          <a:xfrm>
            <a:off x="576943" y="1619054"/>
            <a:ext cx="1981200" cy="366712"/>
          </a:xfrm>
          <a:prstGeom prst="rect">
            <a:avLst/>
          </a:prstGeom>
          <a:noFill/>
          <a:ln w="9525">
            <a:noFill/>
            <a:miter lim="800000"/>
            <a:headEnd/>
            <a:tailEnd/>
          </a:ln>
        </p:spPr>
        <p:txBody>
          <a:bodyPr>
            <a:spAutoFit/>
          </a:bodyPr>
          <a:lstStyle/>
          <a:p>
            <a:pPr>
              <a:spcBef>
                <a:spcPct val="50000"/>
              </a:spcBef>
            </a:pPr>
            <a:r>
              <a:rPr lang="en-US" dirty="0" smtClean="0"/>
              <a:t>Gil Marder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85800" y="381000"/>
            <a:ext cx="8153400" cy="1066800"/>
          </a:xfrm>
        </p:spPr>
        <p:txBody>
          <a:bodyPr/>
          <a:lstStyle/>
          <a:p>
            <a:pPr eaLnBrk="1" hangingPunct="1"/>
            <a:r>
              <a:rPr lang="en-US" smtClean="0"/>
              <a:t>PMI Communities of Practice </a:t>
            </a:r>
          </a:p>
        </p:txBody>
      </p:sp>
      <p:sp>
        <p:nvSpPr>
          <p:cNvPr id="47106" name="Content Placeholder 2"/>
          <p:cNvSpPr>
            <a:spLocks noGrp="1"/>
          </p:cNvSpPr>
          <p:nvPr>
            <p:ph sz="half" idx="1"/>
          </p:nvPr>
        </p:nvSpPr>
        <p:spPr>
          <a:xfrm>
            <a:off x="533400" y="990600"/>
            <a:ext cx="7696200" cy="5181600"/>
          </a:xfrm>
        </p:spPr>
        <p:txBody>
          <a:bodyPr/>
          <a:lstStyle/>
          <a:p>
            <a:r>
              <a:rPr lang="en-US" sz="2000" b="1" dirty="0" smtClean="0"/>
              <a:t>Network and build knowledge in the virtual world</a:t>
            </a:r>
          </a:p>
          <a:p>
            <a:r>
              <a:rPr lang="en-US" sz="2000" dirty="0" smtClean="0"/>
              <a:t>Exclusively available to PMI members, our communities of practice are interactive places for you to meet online, discuss ideas and build the profession’s body of knowledge.</a:t>
            </a:r>
          </a:p>
          <a:p>
            <a:r>
              <a:rPr lang="en-US" sz="2000" dirty="0" smtClean="0"/>
              <a:t>Participate in as many communities as you like. The more you get involved, the more you’ll enjoy your PMI membership. </a:t>
            </a:r>
          </a:p>
          <a:p>
            <a:pPr eaLnBrk="1" hangingPunct="1">
              <a:buFontTx/>
              <a:buNone/>
            </a:pPr>
            <a:endParaRPr lang="en-US" sz="2000" dirty="0" smtClean="0"/>
          </a:p>
          <a:p>
            <a:pPr eaLnBrk="1" hangingPunct="1">
              <a:buFontTx/>
              <a:buNone/>
            </a:pPr>
            <a:r>
              <a:rPr lang="en-US" sz="2000" dirty="0" smtClean="0"/>
              <a:t>       38 Communities of Practice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a:xfrm>
            <a:off x="304800" y="381000"/>
            <a:ext cx="8458200" cy="1066800"/>
          </a:xfrm>
        </p:spPr>
        <p:txBody>
          <a:bodyPr/>
          <a:lstStyle/>
          <a:p>
            <a:pPr eaLnBrk="1" hangingPunct="1"/>
            <a:r>
              <a:rPr lang="en-US" dirty="0" smtClean="0"/>
              <a:t>PMI Chapters</a:t>
            </a:r>
          </a:p>
        </p:txBody>
      </p:sp>
      <p:sp>
        <p:nvSpPr>
          <p:cNvPr id="7" name="Content Placeholder 6"/>
          <p:cNvSpPr>
            <a:spLocks noGrp="1"/>
          </p:cNvSpPr>
          <p:nvPr>
            <p:ph idx="1"/>
          </p:nvPr>
        </p:nvSpPr>
        <p:spPr>
          <a:xfrm>
            <a:off x="685800" y="1447800"/>
            <a:ext cx="8077200" cy="4343400"/>
          </a:xfrm>
        </p:spPr>
        <p:txBody>
          <a:bodyPr/>
          <a:lstStyle/>
          <a:p>
            <a:pPr eaLnBrk="1" hangingPunct="1"/>
            <a:r>
              <a:rPr lang="en-US" b="1" dirty="0" smtClean="0"/>
              <a:t>Chapters are separate legal entities delivering member value through programs and services.  </a:t>
            </a:r>
          </a:p>
          <a:p>
            <a:pPr eaLnBrk="1" hangingPunct="1"/>
            <a:endParaRPr lang="en-US" b="1" dirty="0" smtClean="0"/>
          </a:p>
          <a:p>
            <a:pPr eaLnBrk="1" hangingPunct="1"/>
            <a:r>
              <a:rPr lang="en-US" b="1" dirty="0" smtClean="0"/>
              <a:t>Community Development department supports chapter and volunteer leaders to form, build and maintain chapters.</a:t>
            </a:r>
          </a:p>
          <a:p>
            <a:pPr eaLnBrk="1" hangingPunct="1"/>
            <a:endParaRPr lang="en-US" b="1" dirty="0" smtClean="0"/>
          </a:p>
          <a:p>
            <a:pPr eaLnBrk="1" hangingPunct="1"/>
            <a:r>
              <a:rPr lang="en-US" b="1" dirty="0" smtClean="0"/>
              <a:t>Network of volunteer, staff, technical and informational resources.</a:t>
            </a:r>
          </a:p>
          <a:p>
            <a:pPr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6"/>
          <p:cNvSpPr txBox="1">
            <a:spLocks noGrp="1" noChangeArrowheads="1"/>
          </p:cNvSpPr>
          <p:nvPr/>
        </p:nvSpPr>
        <p:spPr bwMode="auto">
          <a:xfrm>
            <a:off x="7061200" y="6432550"/>
            <a:ext cx="2133600" cy="400050"/>
          </a:xfrm>
          <a:prstGeom prst="rect">
            <a:avLst/>
          </a:prstGeom>
          <a:noFill/>
          <a:ln w="9525">
            <a:noFill/>
            <a:miter lim="800000"/>
            <a:headEnd/>
            <a:tailEnd/>
          </a:ln>
        </p:spPr>
        <p:txBody>
          <a:bodyPr/>
          <a:lstStyle/>
          <a:p>
            <a:pPr algn="r"/>
            <a:fld id="{0B6A455A-DD93-41E9-8C54-2C1CD80ED75E}" type="slidenum">
              <a:rPr lang="en-US" sz="1000">
                <a:solidFill>
                  <a:schemeClr val="accent1"/>
                </a:solidFill>
              </a:rPr>
              <a:pPr algn="r"/>
              <a:t>12</a:t>
            </a:fld>
            <a:endParaRPr lang="en-US" sz="1000">
              <a:solidFill>
                <a:schemeClr val="accent1"/>
              </a:solidFill>
            </a:endParaRPr>
          </a:p>
        </p:txBody>
      </p:sp>
      <p:sp>
        <p:nvSpPr>
          <p:cNvPr id="144387" name="Rectangle 2"/>
          <p:cNvSpPr>
            <a:spLocks noGrp="1" noChangeArrowheads="1"/>
          </p:cNvSpPr>
          <p:nvPr>
            <p:ph type="title" idx="4294967295"/>
          </p:nvPr>
        </p:nvSpPr>
        <p:spPr/>
        <p:txBody>
          <a:bodyPr lIns="0" tIns="0" rIns="0" bIns="0"/>
          <a:lstStyle/>
          <a:p>
            <a:r>
              <a:rPr lang="en-US" smtClean="0"/>
              <a:t>PMI Regions (USA)</a:t>
            </a:r>
          </a:p>
        </p:txBody>
      </p:sp>
      <p:pic>
        <p:nvPicPr>
          <p:cNvPr id="144388" name="Picture 12"/>
          <p:cNvPicPr>
            <a:picLocks noChangeAspect="1" noChangeArrowheads="1"/>
          </p:cNvPicPr>
          <p:nvPr/>
        </p:nvPicPr>
        <p:blipFill>
          <a:blip r:embed="rId3" cstate="print"/>
          <a:srcRect/>
          <a:stretch>
            <a:fillRect/>
          </a:stretch>
        </p:blipFill>
        <p:spPr bwMode="auto">
          <a:xfrm>
            <a:off x="838200" y="914400"/>
            <a:ext cx="7237413" cy="4876800"/>
          </a:xfrm>
          <a:prstGeom prst="rect">
            <a:avLst/>
          </a:prstGeom>
          <a:noFill/>
          <a:ln w="9525">
            <a:noFill/>
            <a:miter lim="800000"/>
            <a:headEnd/>
            <a:tailEnd/>
          </a:ln>
        </p:spPr>
      </p:pic>
      <p:sp>
        <p:nvSpPr>
          <p:cNvPr id="144389" name="Text Box 13"/>
          <p:cNvSpPr txBox="1">
            <a:spLocks noChangeArrowheads="1"/>
          </p:cNvSpPr>
          <p:nvPr/>
        </p:nvSpPr>
        <p:spPr bwMode="auto">
          <a:xfrm>
            <a:off x="1295400" y="3581400"/>
            <a:ext cx="2057400" cy="779463"/>
          </a:xfrm>
          <a:prstGeom prst="rect">
            <a:avLst/>
          </a:prstGeom>
          <a:noFill/>
          <a:ln w="9525">
            <a:noFill/>
            <a:miter lim="800000"/>
            <a:headEnd/>
            <a:tailEnd/>
          </a:ln>
        </p:spPr>
        <p:txBody>
          <a:bodyPr>
            <a:spAutoFit/>
          </a:bodyPr>
          <a:lstStyle/>
          <a:p>
            <a:pPr>
              <a:spcBef>
                <a:spcPct val="50000"/>
              </a:spcBef>
            </a:pPr>
            <a:r>
              <a:rPr lang="en-US"/>
              <a:t>16 Chapters</a:t>
            </a:r>
          </a:p>
          <a:p>
            <a:pPr>
              <a:spcBef>
                <a:spcPct val="50000"/>
              </a:spcBef>
            </a:pPr>
            <a:r>
              <a:rPr lang="en-US"/>
              <a:t>2 with Branches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3"/>
          <p:cNvSpPr>
            <a:spLocks noGrp="1"/>
          </p:cNvSpPr>
          <p:nvPr>
            <p:ph type="title"/>
          </p:nvPr>
        </p:nvSpPr>
        <p:spPr/>
        <p:txBody>
          <a:bodyPr/>
          <a:lstStyle/>
          <a:p>
            <a:pPr eaLnBrk="1" hangingPunct="1"/>
            <a:r>
              <a:rPr lang="en-US" sz="4000" smtClean="0"/>
              <a:t>PMI Region Mentors</a:t>
            </a:r>
          </a:p>
        </p:txBody>
      </p:sp>
      <p:sp>
        <p:nvSpPr>
          <p:cNvPr id="58370" name="Content Placeholder 4"/>
          <p:cNvSpPr>
            <a:spLocks noGrp="1"/>
          </p:cNvSpPr>
          <p:nvPr>
            <p:ph idx="1"/>
          </p:nvPr>
        </p:nvSpPr>
        <p:spPr/>
        <p:txBody>
          <a:bodyPr/>
          <a:lstStyle/>
          <a:p>
            <a:pPr eaLnBrk="1" hangingPunct="1"/>
            <a:r>
              <a:rPr lang="en-US" smtClean="0"/>
              <a:t>PMI Began Managing Program in 2004</a:t>
            </a:r>
            <a:endParaRPr lang="en-US" smtClean="0">
              <a:solidFill>
                <a:srgbClr val="C00000"/>
              </a:solidFill>
            </a:endParaRPr>
          </a:p>
          <a:p>
            <a:pPr eaLnBrk="1" hangingPunct="1">
              <a:buFontTx/>
              <a:buNone/>
            </a:pPr>
            <a:endParaRPr lang="en-US" sz="1400" smtClean="0"/>
          </a:p>
          <a:p>
            <a:pPr eaLnBrk="1" hangingPunct="1"/>
            <a:r>
              <a:rPr lang="en-US" smtClean="0"/>
              <a:t>Program charter and job description updated yearly</a:t>
            </a:r>
          </a:p>
          <a:p>
            <a:pPr eaLnBrk="1" hangingPunct="1"/>
            <a:endParaRPr lang="en-US" sz="1400" smtClean="0"/>
          </a:p>
          <a:p>
            <a:pPr eaLnBrk="1" hangingPunct="1"/>
            <a:r>
              <a:rPr lang="en-US" smtClean="0"/>
              <a:t>Extensive application process:</a:t>
            </a:r>
          </a:p>
          <a:p>
            <a:pPr lvl="1" eaLnBrk="1" hangingPunct="1"/>
            <a:r>
              <a:rPr lang="en-US" smtClean="0"/>
              <a:t>PMI.org volunteer form and criteria review</a:t>
            </a:r>
          </a:p>
          <a:p>
            <a:pPr lvl="1" eaLnBrk="1" hangingPunct="1"/>
            <a:r>
              <a:rPr lang="en-US" smtClean="0"/>
              <a:t>Mentor program application</a:t>
            </a:r>
          </a:p>
          <a:p>
            <a:pPr lvl="1" eaLnBrk="1" hangingPunct="1"/>
            <a:r>
              <a:rPr lang="en-US" smtClean="0"/>
              <a:t>Interview with management</a:t>
            </a:r>
          </a:p>
          <a:p>
            <a:pPr lvl="1" eaLnBrk="1" hangingPunct="1"/>
            <a:endParaRPr lang="en-US" sz="1400" smtClean="0"/>
          </a:p>
          <a:p>
            <a:pPr eaLnBrk="1" hangingPunct="1"/>
            <a:r>
              <a:rPr lang="en-US" smtClean="0"/>
              <a:t>Region budgets and action plans</a:t>
            </a:r>
          </a:p>
        </p:txBody>
      </p:sp>
      <p:sp>
        <p:nvSpPr>
          <p:cNvPr id="3" name="Date Placeholder 2"/>
          <p:cNvSpPr>
            <a:spLocks noGrp="1"/>
          </p:cNvSpPr>
          <p:nvPr>
            <p:ph type="dt" sz="quarter" idx="4294967295"/>
          </p:nvPr>
        </p:nvSpPr>
        <p:spPr>
          <a:xfrm>
            <a:off x="0" y="6526213"/>
            <a:ext cx="1905000" cy="457200"/>
          </a:xfrm>
        </p:spPr>
        <p:txBody>
          <a:bodyPr/>
          <a:lstStyle/>
          <a:p>
            <a:pPr eaLnBrk="1" fontAlgn="auto" hangingPunct="1">
              <a:spcBef>
                <a:spcPts val="0"/>
              </a:spcBef>
              <a:spcAft>
                <a:spcPts val="0"/>
              </a:spcAft>
              <a:defRPr/>
            </a:pPr>
            <a:r>
              <a:rPr lang="en-US" smtClean="0"/>
              <a:t>PMI  |  Presentation Title</a:t>
            </a:r>
            <a:endParaRPr lang="en-US" sz="1000">
              <a:solidFill>
                <a:srgbClr val="4555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idx="4294967295"/>
          </p:nvPr>
        </p:nvSpPr>
        <p:spPr/>
        <p:txBody>
          <a:bodyPr/>
          <a:lstStyle/>
          <a:p>
            <a:r>
              <a:rPr lang="en-US" smtClean="0"/>
              <a:t>Region 1 Mission:</a:t>
            </a:r>
          </a:p>
        </p:txBody>
      </p:sp>
      <p:sp>
        <p:nvSpPr>
          <p:cNvPr id="146435" name="Rectangle 3"/>
          <p:cNvSpPr>
            <a:spLocks noGrp="1" noChangeArrowheads="1"/>
          </p:cNvSpPr>
          <p:nvPr>
            <p:ph type="body" idx="4294967295"/>
          </p:nvPr>
        </p:nvSpPr>
        <p:spPr/>
        <p:txBody>
          <a:bodyPr/>
          <a:lstStyle/>
          <a:p>
            <a:pPr>
              <a:buFontTx/>
              <a:buNone/>
            </a:pPr>
            <a:r>
              <a:rPr lang="en-US" smtClean="0"/>
              <a:t>Achieve the advancement of chapter maturity through the collaboration and education of Region 1 Leaders’ knowledge, tools, and processes and influence PMI Global Operations Center (GOC) evolution of the same.</a:t>
            </a:r>
            <a:r>
              <a:rPr lang="en-US" b="1" smtClean="0"/>
              <a:t>  </a:t>
            </a:r>
            <a:r>
              <a:rPr lang="en-US" smtClean="0"/>
              <a:t>Region 1 includes components from Alaska, Western Canada, Idaho, Montana, Oregon, Utah and Washington.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idx="4294967295"/>
          </p:nvPr>
        </p:nvSpPr>
        <p:spPr>
          <a:xfrm>
            <a:off x="1143000" y="381000"/>
            <a:ext cx="7315200" cy="1066800"/>
          </a:xfrm>
        </p:spPr>
        <p:txBody>
          <a:bodyPr lIns="0" tIns="0" rIns="0" bIns="0"/>
          <a:lstStyle/>
          <a:p>
            <a:r>
              <a:rPr lang="en-US" smtClean="0"/>
              <a:t>Region 1 Chapters</a:t>
            </a:r>
          </a:p>
        </p:txBody>
      </p:sp>
      <p:sp>
        <p:nvSpPr>
          <p:cNvPr id="52226" name="Rectangle 3"/>
          <p:cNvSpPr>
            <a:spLocks noGrp="1" noChangeArrowheads="1"/>
          </p:cNvSpPr>
          <p:nvPr>
            <p:ph type="body" sz="half" idx="4294967295"/>
          </p:nvPr>
        </p:nvSpPr>
        <p:spPr>
          <a:xfrm>
            <a:off x="152400" y="1219200"/>
            <a:ext cx="4800600" cy="5486400"/>
          </a:xfrm>
        </p:spPr>
        <p:txBody>
          <a:bodyPr/>
          <a:lstStyle/>
          <a:p>
            <a:pPr>
              <a:lnSpc>
                <a:spcPct val="80000"/>
              </a:lnSpc>
              <a:buFontTx/>
              <a:buNone/>
            </a:pPr>
            <a:r>
              <a:rPr lang="en-US" sz="1600" dirty="0" smtClean="0"/>
              <a:t>Alaska - Alaska Chapter</a:t>
            </a:r>
          </a:p>
          <a:p>
            <a:pPr>
              <a:lnSpc>
                <a:spcPct val="80000"/>
              </a:lnSpc>
              <a:buFontTx/>
              <a:buNone/>
            </a:pPr>
            <a:endParaRPr lang="en-US" sz="1600" dirty="0" smtClean="0"/>
          </a:p>
          <a:p>
            <a:pPr>
              <a:lnSpc>
                <a:spcPct val="80000"/>
              </a:lnSpc>
              <a:buFontTx/>
              <a:buNone/>
            </a:pPr>
            <a:r>
              <a:rPr lang="en-US" sz="1600" dirty="0" smtClean="0"/>
              <a:t>Canada - Canadian West Coast Chapter</a:t>
            </a:r>
          </a:p>
          <a:p>
            <a:pPr>
              <a:lnSpc>
                <a:spcPct val="80000"/>
              </a:lnSpc>
              <a:buFontTx/>
              <a:buNone/>
            </a:pPr>
            <a:endParaRPr lang="en-US" sz="1600" dirty="0" smtClean="0"/>
          </a:p>
          <a:p>
            <a:pPr>
              <a:lnSpc>
                <a:spcPct val="80000"/>
              </a:lnSpc>
              <a:buFontTx/>
              <a:buNone/>
            </a:pPr>
            <a:r>
              <a:rPr lang="en-US" sz="1600" dirty="0" smtClean="0"/>
              <a:t>Canada - Northern Alberta Chapter </a:t>
            </a:r>
          </a:p>
          <a:p>
            <a:pPr>
              <a:lnSpc>
                <a:spcPct val="80000"/>
              </a:lnSpc>
              <a:buFontTx/>
              <a:buNone/>
            </a:pPr>
            <a:endParaRPr lang="en-US" sz="1600" dirty="0" smtClean="0"/>
          </a:p>
          <a:p>
            <a:pPr>
              <a:lnSpc>
                <a:spcPct val="80000"/>
              </a:lnSpc>
              <a:buFontTx/>
              <a:buNone/>
            </a:pPr>
            <a:r>
              <a:rPr lang="en-US" sz="1600" dirty="0" smtClean="0"/>
              <a:t>Canada - Southern Alberta Chapter </a:t>
            </a:r>
          </a:p>
          <a:p>
            <a:pPr>
              <a:lnSpc>
                <a:spcPct val="80000"/>
              </a:lnSpc>
              <a:buFontTx/>
              <a:buNone/>
            </a:pPr>
            <a:endParaRPr lang="en-US" sz="1600" dirty="0" smtClean="0"/>
          </a:p>
          <a:p>
            <a:pPr>
              <a:lnSpc>
                <a:spcPct val="80000"/>
              </a:lnSpc>
              <a:buFontTx/>
              <a:buNone/>
            </a:pPr>
            <a:r>
              <a:rPr lang="en-US" sz="1600" dirty="0" smtClean="0"/>
              <a:t>Canada - Vancouver Island Chapter</a:t>
            </a:r>
          </a:p>
          <a:p>
            <a:pPr>
              <a:lnSpc>
                <a:spcPct val="80000"/>
              </a:lnSpc>
              <a:buFontTx/>
              <a:buNone/>
            </a:pPr>
            <a:endParaRPr lang="en-US" sz="1600" dirty="0" smtClean="0"/>
          </a:p>
          <a:p>
            <a:pPr>
              <a:lnSpc>
                <a:spcPct val="80000"/>
              </a:lnSpc>
              <a:buFontTx/>
              <a:buNone/>
            </a:pPr>
            <a:r>
              <a:rPr lang="en-US" sz="1600" dirty="0" smtClean="0"/>
              <a:t>Idaho - Eastern Idaho Chapter</a:t>
            </a:r>
          </a:p>
          <a:p>
            <a:pPr>
              <a:lnSpc>
                <a:spcPct val="80000"/>
              </a:lnSpc>
              <a:buFontTx/>
              <a:buNone/>
            </a:pPr>
            <a:endParaRPr lang="en-US" sz="1600" dirty="0" smtClean="0"/>
          </a:p>
          <a:p>
            <a:pPr>
              <a:lnSpc>
                <a:spcPct val="80000"/>
              </a:lnSpc>
              <a:buFontTx/>
              <a:buNone/>
            </a:pPr>
            <a:r>
              <a:rPr lang="en-US" sz="1600" dirty="0" smtClean="0"/>
              <a:t>Idaho - Western Idaho Chapter</a:t>
            </a:r>
          </a:p>
          <a:p>
            <a:pPr>
              <a:lnSpc>
                <a:spcPct val="80000"/>
              </a:lnSpc>
              <a:buFontTx/>
              <a:buNone/>
            </a:pPr>
            <a:endParaRPr lang="en-US" sz="1600" dirty="0" smtClean="0"/>
          </a:p>
          <a:p>
            <a:pPr>
              <a:lnSpc>
                <a:spcPct val="80000"/>
              </a:lnSpc>
              <a:buNone/>
            </a:pPr>
            <a:r>
              <a:rPr lang="en-US" sz="1600" dirty="0"/>
              <a:t>Montana - Montana </a:t>
            </a:r>
            <a:r>
              <a:rPr lang="en-US" sz="1600" dirty="0" smtClean="0"/>
              <a:t>Chapter &amp; Branches</a:t>
            </a:r>
            <a:endParaRPr lang="en-US" sz="1600" dirty="0"/>
          </a:p>
          <a:p>
            <a:pPr>
              <a:lnSpc>
                <a:spcPct val="80000"/>
              </a:lnSpc>
              <a:buFontTx/>
              <a:buNone/>
            </a:pPr>
            <a:endParaRPr lang="en-US" sz="1600" dirty="0" smtClean="0"/>
          </a:p>
          <a:p>
            <a:pPr>
              <a:lnSpc>
                <a:spcPct val="80000"/>
              </a:lnSpc>
              <a:buFontTx/>
              <a:buNone/>
            </a:pPr>
            <a:endParaRPr lang="en-US" sz="1600" dirty="0" smtClean="0"/>
          </a:p>
        </p:txBody>
      </p:sp>
      <p:sp>
        <p:nvSpPr>
          <p:cNvPr id="52227" name="Rectangle 4"/>
          <p:cNvSpPr>
            <a:spLocks noGrp="1" noChangeArrowheads="1"/>
          </p:cNvSpPr>
          <p:nvPr>
            <p:ph type="body" sz="half" idx="4294967295"/>
          </p:nvPr>
        </p:nvSpPr>
        <p:spPr>
          <a:xfrm>
            <a:off x="4343400" y="1219200"/>
            <a:ext cx="5105400" cy="3505200"/>
          </a:xfrm>
        </p:spPr>
        <p:txBody>
          <a:bodyPr/>
          <a:lstStyle/>
          <a:p>
            <a:pPr>
              <a:lnSpc>
                <a:spcPct val="80000"/>
              </a:lnSpc>
              <a:buFontTx/>
              <a:buNone/>
            </a:pPr>
            <a:r>
              <a:rPr lang="en-US" sz="1400" dirty="0" smtClean="0"/>
              <a:t>Oregon - Portland Chapter</a:t>
            </a:r>
          </a:p>
          <a:p>
            <a:pPr>
              <a:lnSpc>
                <a:spcPct val="80000"/>
              </a:lnSpc>
              <a:buFontTx/>
              <a:buNone/>
            </a:pPr>
            <a:endParaRPr lang="en-US" sz="1400" dirty="0" smtClean="0"/>
          </a:p>
          <a:p>
            <a:pPr>
              <a:lnSpc>
                <a:spcPct val="80000"/>
              </a:lnSpc>
              <a:buFontTx/>
              <a:buNone/>
            </a:pPr>
            <a:r>
              <a:rPr lang="en-US" sz="1400" dirty="0" smtClean="0"/>
              <a:t>Oregon -  Willamette Valley Chapter &amp; Branches</a:t>
            </a:r>
          </a:p>
          <a:p>
            <a:pPr>
              <a:lnSpc>
                <a:spcPct val="80000"/>
              </a:lnSpc>
              <a:buFontTx/>
              <a:buNone/>
            </a:pPr>
            <a:endParaRPr lang="en-US" sz="1400" dirty="0" smtClean="0"/>
          </a:p>
          <a:p>
            <a:pPr>
              <a:lnSpc>
                <a:spcPct val="80000"/>
              </a:lnSpc>
              <a:buFontTx/>
              <a:buNone/>
            </a:pPr>
            <a:r>
              <a:rPr lang="en-US" sz="1400" dirty="0" smtClean="0"/>
              <a:t>Utah - Northern Utah Chapter</a:t>
            </a:r>
          </a:p>
          <a:p>
            <a:pPr>
              <a:lnSpc>
                <a:spcPct val="80000"/>
              </a:lnSpc>
              <a:buFontTx/>
              <a:buNone/>
            </a:pPr>
            <a:endParaRPr lang="en-US" sz="1400" dirty="0" smtClean="0"/>
          </a:p>
          <a:p>
            <a:pPr>
              <a:lnSpc>
                <a:spcPct val="80000"/>
              </a:lnSpc>
              <a:buFontTx/>
              <a:buNone/>
            </a:pPr>
            <a:r>
              <a:rPr lang="en-US" sz="1400" dirty="0" smtClean="0"/>
              <a:t>Washington - Columbia River Basin Chapter</a:t>
            </a:r>
          </a:p>
          <a:p>
            <a:pPr>
              <a:lnSpc>
                <a:spcPct val="80000"/>
              </a:lnSpc>
              <a:buFontTx/>
              <a:buNone/>
            </a:pPr>
            <a:endParaRPr lang="en-US" sz="1400" dirty="0" smtClean="0"/>
          </a:p>
          <a:p>
            <a:pPr>
              <a:lnSpc>
                <a:spcPct val="80000"/>
              </a:lnSpc>
              <a:buFontTx/>
              <a:buNone/>
            </a:pPr>
            <a:r>
              <a:rPr lang="en-US" sz="1400" dirty="0" smtClean="0"/>
              <a:t>Washington – Inland Northwest Chapter</a:t>
            </a:r>
          </a:p>
          <a:p>
            <a:pPr>
              <a:lnSpc>
                <a:spcPct val="80000"/>
              </a:lnSpc>
              <a:buFontTx/>
              <a:buNone/>
            </a:pPr>
            <a:endParaRPr lang="en-US" sz="1400" dirty="0" smtClean="0"/>
          </a:p>
          <a:p>
            <a:pPr>
              <a:lnSpc>
                <a:spcPct val="80000"/>
              </a:lnSpc>
              <a:buFontTx/>
              <a:buNone/>
            </a:pPr>
            <a:r>
              <a:rPr lang="en-US" sz="1400" dirty="0" smtClean="0"/>
              <a:t>Washington - Mt. Baker Chapter </a:t>
            </a:r>
          </a:p>
          <a:p>
            <a:pPr>
              <a:lnSpc>
                <a:spcPct val="80000"/>
              </a:lnSpc>
              <a:buFontTx/>
              <a:buNone/>
            </a:pPr>
            <a:endParaRPr lang="en-US" sz="1400" dirty="0" smtClean="0"/>
          </a:p>
          <a:p>
            <a:pPr>
              <a:lnSpc>
                <a:spcPct val="80000"/>
              </a:lnSpc>
              <a:buFontTx/>
              <a:buNone/>
            </a:pPr>
            <a:r>
              <a:rPr lang="en-US" sz="1400" dirty="0" smtClean="0"/>
              <a:t>Washington -  Olympia Washington Chapter</a:t>
            </a:r>
          </a:p>
          <a:p>
            <a:pPr>
              <a:lnSpc>
                <a:spcPct val="80000"/>
              </a:lnSpc>
              <a:buFontTx/>
              <a:buNone/>
            </a:pPr>
            <a:endParaRPr lang="en-US" sz="1400" dirty="0" smtClean="0"/>
          </a:p>
          <a:p>
            <a:pPr>
              <a:lnSpc>
                <a:spcPct val="80000"/>
              </a:lnSpc>
              <a:buFontTx/>
              <a:buNone/>
            </a:pPr>
            <a:r>
              <a:rPr lang="en-US" sz="1400" dirty="0" smtClean="0"/>
              <a:t>Washington -  Puget Sound Chapter </a:t>
            </a:r>
          </a:p>
          <a:p>
            <a:pPr>
              <a:lnSpc>
                <a:spcPct val="80000"/>
              </a:lnSpc>
              <a:buFontTx/>
              <a:buNone/>
            </a:pPr>
            <a:endParaRPr lang="en-US" sz="1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D6F630E5-2658-47B4-A2B9-62772626D6BC}" type="slidenum">
              <a:rPr lang="en-US" sz="1400">
                <a:latin typeface="Times New Roman" pitchFamily="18" charset="0"/>
              </a:rPr>
              <a:pPr algn="r"/>
              <a:t>16</a:t>
            </a:fld>
            <a:endParaRPr lang="en-US" sz="1400">
              <a:latin typeface="Times New Roman" pitchFamily="18" charset="0"/>
            </a:endParaRPr>
          </a:p>
        </p:txBody>
      </p:sp>
      <p:sp>
        <p:nvSpPr>
          <p:cNvPr id="63490" name="Rectangle 2"/>
          <p:cNvSpPr>
            <a:spLocks noGrp="1" noChangeArrowheads="1"/>
          </p:cNvSpPr>
          <p:nvPr>
            <p:ph type="title" idx="4294967295"/>
          </p:nvPr>
        </p:nvSpPr>
        <p:spPr>
          <a:xfrm>
            <a:off x="152400" y="228600"/>
            <a:ext cx="8229600" cy="1143000"/>
          </a:xfrm>
        </p:spPr>
        <p:txBody>
          <a:bodyPr anchor="ctr"/>
          <a:lstStyle/>
          <a:p>
            <a:pPr eaLnBrk="1" hangingPunct="1"/>
            <a:r>
              <a:rPr lang="en-US" dirty="0" smtClean="0"/>
              <a:t>Resources in the Region</a:t>
            </a:r>
          </a:p>
        </p:txBody>
      </p:sp>
      <p:sp>
        <p:nvSpPr>
          <p:cNvPr id="63491" name="Rectangle 3"/>
          <p:cNvSpPr>
            <a:spLocks noGrp="1" noChangeArrowheads="1"/>
          </p:cNvSpPr>
          <p:nvPr>
            <p:ph type="body" idx="4294967295"/>
          </p:nvPr>
        </p:nvSpPr>
        <p:spPr>
          <a:xfrm>
            <a:off x="381000" y="1219200"/>
            <a:ext cx="8229600" cy="5334000"/>
          </a:xfrm>
        </p:spPr>
        <p:txBody>
          <a:bodyPr/>
          <a:lstStyle/>
          <a:p>
            <a:pPr eaLnBrk="1" hangingPunct="1"/>
            <a:r>
              <a:rPr lang="en-US" sz="2400" b="1" dirty="0" smtClean="0">
                <a:latin typeface="Helvetica" pitchFamily="34" charset="0"/>
              </a:rPr>
              <a:t>Region 1 Site </a:t>
            </a:r>
            <a:r>
              <a:rPr lang="en-US" sz="2400" b="1" dirty="0" smtClean="0">
                <a:latin typeface="Helvetica" pitchFamily="34" charset="0"/>
                <a:hlinkClick r:id="rId3"/>
              </a:rPr>
              <a:t>http://region1.vc.pmi.org</a:t>
            </a:r>
            <a:r>
              <a:rPr lang="en-US" sz="2400" b="1" dirty="0" smtClean="0">
                <a:latin typeface="Helvetica" pitchFamily="34" charset="0"/>
              </a:rPr>
              <a:t> </a:t>
            </a:r>
            <a:endParaRPr lang="en-US" sz="2400" dirty="0" smtClean="0">
              <a:latin typeface="Helvetica" pitchFamily="34" charset="0"/>
            </a:endParaRPr>
          </a:p>
          <a:p>
            <a:pPr lvl="1" eaLnBrk="1" hangingPunct="1"/>
            <a:r>
              <a:rPr lang="en-US" dirty="0" smtClean="0">
                <a:latin typeface="Helvetica" pitchFamily="34" charset="0"/>
              </a:rPr>
              <a:t>Contains information specific to Region 1</a:t>
            </a:r>
          </a:p>
          <a:p>
            <a:pPr lvl="2" eaLnBrk="1" hangingPunct="1"/>
            <a:r>
              <a:rPr lang="en-US" sz="2400" dirty="0" smtClean="0">
                <a:latin typeface="Helvetica" pitchFamily="34" charset="0"/>
              </a:rPr>
              <a:t>Region Information. e.g. Minutes from Presidents’ teleconferences</a:t>
            </a:r>
          </a:p>
          <a:p>
            <a:pPr lvl="2" eaLnBrk="1" hangingPunct="1"/>
            <a:r>
              <a:rPr lang="en-US" sz="2400" dirty="0" smtClean="0">
                <a:latin typeface="Helvetica" pitchFamily="34" charset="0"/>
              </a:rPr>
              <a:t>Sample documents and templates from Chapters</a:t>
            </a:r>
          </a:p>
          <a:p>
            <a:pPr lvl="2" eaLnBrk="1" hangingPunct="1"/>
            <a:r>
              <a:rPr lang="en-US" sz="2400" dirty="0" smtClean="0">
                <a:latin typeface="Helvetica" pitchFamily="34" charset="0"/>
              </a:rPr>
              <a:t>Chapter specific folders for maintaining Board documentation if desired</a:t>
            </a:r>
          </a:p>
          <a:p>
            <a:pPr lvl="2" eaLnBrk="1" hangingPunct="1"/>
            <a:r>
              <a:rPr lang="en-US" sz="2400" dirty="0" smtClean="0">
                <a:latin typeface="Helvetica" pitchFamily="34" charset="0"/>
              </a:rPr>
              <a:t>Online Discussions</a:t>
            </a:r>
          </a:p>
          <a:p>
            <a:pPr lvl="2" eaLnBrk="1" hangingPunct="1"/>
            <a:r>
              <a:rPr lang="en-US" sz="2400" dirty="0" smtClean="0">
                <a:latin typeface="Helvetica" pitchFamily="34" charset="0"/>
              </a:rPr>
              <a:t>Region 1 Leadership Meeting Documents</a:t>
            </a:r>
          </a:p>
          <a:p>
            <a:pPr lvl="2" eaLnBrk="1" hangingPunct="1"/>
            <a:r>
              <a:rPr lang="en-US" sz="2400" dirty="0" smtClean="0">
                <a:latin typeface="Helvetica" pitchFamily="34" charset="0"/>
              </a:rPr>
              <a:t>Surveys</a:t>
            </a:r>
          </a:p>
          <a:p>
            <a:pPr lvl="1" eaLnBrk="1" hangingPunct="1"/>
            <a:endParaRPr lang="en-US" dirty="0" smtClean="0">
              <a:latin typeface="Helvetica" pitchFamily="34" charset="0"/>
            </a:endParaRPr>
          </a:p>
          <a:p>
            <a:pPr lvl="1" eaLnBrk="1" hangingPunct="1"/>
            <a:endParaRPr lang="en-US" dirty="0" smtClean="0">
              <a:latin typeface="Helvetic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pPr eaLnBrk="1" hangingPunct="1"/>
            <a:r>
              <a:rPr lang="en-US" dirty="0" smtClean="0"/>
              <a:t>Leadership Institute </a:t>
            </a:r>
          </a:p>
        </p:txBody>
      </p:sp>
      <p:sp>
        <p:nvSpPr>
          <p:cNvPr id="89090" name="Content Placeholder 2"/>
          <p:cNvSpPr>
            <a:spLocks noGrp="1"/>
          </p:cNvSpPr>
          <p:nvPr>
            <p:ph idx="1"/>
          </p:nvPr>
        </p:nvSpPr>
        <p:spPr>
          <a:xfrm>
            <a:off x="685800" y="1066800"/>
            <a:ext cx="7772400" cy="4267200"/>
          </a:xfrm>
        </p:spPr>
        <p:txBody>
          <a:bodyPr/>
          <a:lstStyle/>
          <a:p>
            <a:pPr eaLnBrk="1" hangingPunct="1"/>
            <a:r>
              <a:rPr lang="en-US" b="1" smtClean="0"/>
              <a:t>“…..</a:t>
            </a:r>
            <a:r>
              <a:rPr lang="en-US" i="1" smtClean="0"/>
              <a:t>thru its unique offerings of volunteer engagement opportunities and services, and robust leadership    development programs, supports PMI‘s strategic objective of advancing the project management profession on a global  </a:t>
            </a:r>
          </a:p>
          <a:p>
            <a:pPr eaLnBrk="1" hangingPunct="1">
              <a:buFontTx/>
              <a:buNone/>
            </a:pPr>
            <a:endParaRPr lang="en-US" i="1" smtClean="0"/>
          </a:p>
          <a:p>
            <a:pPr lvl="1" eaLnBrk="1" hangingPunct="1"/>
            <a:r>
              <a:rPr lang="en-US" i="1" smtClean="0"/>
              <a:t>     Leadership Institute Meetings</a:t>
            </a:r>
          </a:p>
          <a:p>
            <a:pPr lvl="1" eaLnBrk="1" hangingPunct="1"/>
            <a:r>
              <a:rPr lang="en-US" i="1" smtClean="0"/>
              <a:t>     Leadership Institute Master Class</a:t>
            </a:r>
          </a:p>
          <a:p>
            <a:pPr lvl="1" eaLnBrk="1" hangingPunct="1"/>
            <a:r>
              <a:rPr lang="en-US" i="1" smtClean="0"/>
              <a:t>    PMI Learn – Volunteer Development Center</a:t>
            </a:r>
          </a:p>
          <a:p>
            <a:pPr lvl="1" eaLnBrk="1" hangingPunct="1"/>
            <a:r>
              <a:rPr lang="en-US" i="1" smtClean="0"/>
              <a:t>    Volunteer Relations </a:t>
            </a:r>
          </a:p>
          <a:p>
            <a:pPr lvl="1" eaLnBrk="1" hangingPunct="1"/>
            <a:r>
              <a:rPr lang="en-US" i="1" smtClean="0"/>
              <a:t>    Leadership Institute Volunteer Planning Meeting </a:t>
            </a:r>
          </a:p>
          <a:p>
            <a:pPr lvl="1" eaLnBrk="1" hangingPunct="1"/>
            <a:endParaRPr lang="en-US" i="1" smtClean="0"/>
          </a:p>
          <a:p>
            <a:pPr eaLnBrk="1" hangingPunct="1"/>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dirty="0" smtClean="0"/>
              <a:t>Additional Programs and Services</a:t>
            </a:r>
          </a:p>
        </p:txBody>
      </p:sp>
      <p:sp>
        <p:nvSpPr>
          <p:cNvPr id="3" name="Content Placeholder 2"/>
          <p:cNvSpPr>
            <a:spLocks noGrp="1"/>
          </p:cNvSpPr>
          <p:nvPr>
            <p:ph sz="half" idx="1"/>
          </p:nvPr>
        </p:nvSpPr>
        <p:spPr>
          <a:xfrm>
            <a:off x="381000" y="1295400"/>
            <a:ext cx="4191000" cy="4267200"/>
          </a:xfrm>
        </p:spPr>
        <p:txBody>
          <a:bodyPr/>
          <a:lstStyle/>
          <a:p>
            <a:pPr eaLnBrk="1" hangingPunct="1"/>
            <a:r>
              <a:rPr lang="en-US" sz="2400" b="1" smtClean="0"/>
              <a:t>Community Awards Program</a:t>
            </a:r>
          </a:p>
          <a:p>
            <a:pPr lvl="1" eaLnBrk="1" hangingPunct="1"/>
            <a:r>
              <a:rPr lang="en-US" sz="1800" b="1" smtClean="0"/>
              <a:t>30 April 2011 Deadline</a:t>
            </a:r>
          </a:p>
          <a:p>
            <a:pPr lvl="1" eaLnBrk="1" hangingPunct="1"/>
            <a:r>
              <a:rPr lang="en-US" sz="1800" b="1" smtClean="0"/>
              <a:t>Volunteer Awards          Committee Review </a:t>
            </a:r>
          </a:p>
          <a:p>
            <a:pPr lvl="1" eaLnBrk="1" hangingPunct="1"/>
            <a:endParaRPr lang="en-US" sz="1800" b="1" smtClean="0"/>
          </a:p>
          <a:p>
            <a:pPr eaLnBrk="1" hangingPunct="1"/>
            <a:r>
              <a:rPr lang="en-US" sz="2400" b="1" smtClean="0"/>
              <a:t>Chapter Milestone Program</a:t>
            </a:r>
          </a:p>
          <a:p>
            <a:pPr lvl="1" eaLnBrk="1" hangingPunct="1"/>
            <a:r>
              <a:rPr lang="en-US" sz="1800" b="1" smtClean="0"/>
              <a:t>Recognizes &amp; Awards Anniversary of Charter Date</a:t>
            </a:r>
          </a:p>
          <a:p>
            <a:pPr eaLnBrk="1" hangingPunct="1">
              <a:buFontTx/>
              <a:buNone/>
            </a:pPr>
            <a:endParaRPr lang="en-US" sz="2400" b="1" smtClean="0"/>
          </a:p>
          <a:p>
            <a:pPr eaLnBrk="1" hangingPunct="1"/>
            <a:endParaRPr lang="en-US" b="1" smtClean="0"/>
          </a:p>
          <a:p>
            <a:pPr eaLnBrk="1" hangingPunct="1"/>
            <a:endParaRPr lang="en-US" b="1" smtClean="0"/>
          </a:p>
          <a:p>
            <a:pPr eaLnBrk="1" hangingPunct="1"/>
            <a:endParaRPr lang="en-US" b="1" smtClean="0"/>
          </a:p>
        </p:txBody>
      </p:sp>
      <p:sp>
        <p:nvSpPr>
          <p:cNvPr id="4" name="Content Placeholder 3"/>
          <p:cNvSpPr>
            <a:spLocks noGrp="1"/>
          </p:cNvSpPr>
          <p:nvPr>
            <p:ph sz="half" idx="2"/>
          </p:nvPr>
        </p:nvSpPr>
        <p:spPr>
          <a:xfrm>
            <a:off x="4648200" y="1295400"/>
            <a:ext cx="4114800" cy="4267200"/>
          </a:xfrm>
        </p:spPr>
        <p:txBody>
          <a:bodyPr/>
          <a:lstStyle/>
          <a:p>
            <a:pPr eaLnBrk="1" hangingPunct="1"/>
            <a:r>
              <a:rPr lang="en-US" sz="2400" b="1" smtClean="0"/>
              <a:t>Chapter Tradeshow Support</a:t>
            </a:r>
          </a:p>
          <a:p>
            <a:pPr lvl="1" eaLnBrk="1" hangingPunct="1"/>
            <a:r>
              <a:rPr lang="en-US" sz="1800" b="1" smtClean="0"/>
              <a:t>Booth Rental for                         Major Meetings</a:t>
            </a:r>
          </a:p>
          <a:p>
            <a:pPr eaLnBrk="1" hangingPunct="1">
              <a:buFontTx/>
              <a:buNone/>
            </a:pPr>
            <a:endParaRPr lang="en-US" sz="1800" b="1" smtClean="0"/>
          </a:p>
          <a:p>
            <a:pPr eaLnBrk="1" hangingPunct="1">
              <a:buFontTx/>
              <a:buNone/>
            </a:pPr>
            <a:endParaRPr lang="en-US" sz="1800" b="1" smtClean="0"/>
          </a:p>
          <a:p>
            <a:pPr eaLnBrk="1" hangingPunct="1"/>
            <a:r>
              <a:rPr lang="en-US" sz="2400" b="1" smtClean="0"/>
              <a:t>Speaker Engagement Request Form</a:t>
            </a:r>
          </a:p>
          <a:p>
            <a:pPr lvl="1" eaLnBrk="1" hangingPunct="1"/>
            <a:r>
              <a:rPr lang="en-US" sz="1800" b="1" smtClean="0"/>
              <a:t>Board/Executive Speakers</a:t>
            </a:r>
          </a:p>
          <a:p>
            <a:pPr lvl="1" eaLnBrk="1" hangingPunct="1"/>
            <a:r>
              <a:rPr lang="en-US" sz="1800" b="1" smtClean="0"/>
              <a:t>At Least 10 Weeks Prior </a:t>
            </a:r>
          </a:p>
          <a:p>
            <a:pPr eaLnBrk="1" hangingPunct="1"/>
            <a:endParaRPr lang="en-US" sz="2400" b="1" smtClean="0"/>
          </a:p>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2000"/>
                                        <p:tgtEl>
                                          <p:spTgt spid="4">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fade">
                                      <p:cBhvr>
                                        <p:cTn id="29" dur="2000"/>
                                        <p:tgtEl>
                                          <p:spTgt spid="4">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2000"/>
                                        <p:tgtEl>
                                          <p:spTgt spid="4">
                                            <p:txEl>
                                              <p:pRg st="4" end="4"/>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2000"/>
                                        <p:tgtEl>
                                          <p:spTgt spid="4">
                                            <p:txEl>
                                              <p:pRg st="5" end="5"/>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Technical Tools and Resources</a:t>
            </a:r>
          </a:p>
        </p:txBody>
      </p:sp>
      <p:sp>
        <p:nvSpPr>
          <p:cNvPr id="3" name="Content Placeholder 2"/>
          <p:cNvSpPr>
            <a:spLocks noGrp="1"/>
          </p:cNvSpPr>
          <p:nvPr>
            <p:ph idx="1"/>
          </p:nvPr>
        </p:nvSpPr>
        <p:spPr>
          <a:xfrm>
            <a:off x="533400" y="914400"/>
            <a:ext cx="7772400" cy="5334000"/>
          </a:xfrm>
        </p:spPr>
        <p:txBody>
          <a:bodyPr/>
          <a:lstStyle/>
          <a:p>
            <a:pPr eaLnBrk="1" hangingPunct="1"/>
            <a:r>
              <a:rPr lang="en-US" b="1" smtClean="0"/>
              <a:t>Community Leadership Site</a:t>
            </a:r>
          </a:p>
          <a:p>
            <a:pPr lvl="1" eaLnBrk="1" hangingPunct="1"/>
            <a:r>
              <a:rPr lang="en-US" smtClean="0"/>
              <a:t>Access Based on Component System</a:t>
            </a:r>
          </a:p>
          <a:p>
            <a:pPr lvl="1" eaLnBrk="1" hangingPunct="1"/>
            <a:r>
              <a:rPr lang="en-US" smtClean="0"/>
              <a:t>Best Practices, Blogs, Discussions, Guides, News, Links to Forms/Services, Policies, Templates, Webinars</a:t>
            </a:r>
            <a:endParaRPr lang="en-US" sz="1200" smtClean="0"/>
          </a:p>
          <a:p>
            <a:pPr eaLnBrk="1" hangingPunct="1"/>
            <a:r>
              <a:rPr lang="en-US" b="1" smtClean="0"/>
              <a:t>Region Leadership Site</a:t>
            </a:r>
          </a:p>
          <a:p>
            <a:pPr lvl="1" eaLnBrk="1" hangingPunct="1"/>
            <a:r>
              <a:rPr lang="en-US" smtClean="0"/>
              <a:t>Mentor and Volunteers Manage Content</a:t>
            </a:r>
            <a:endParaRPr lang="en-US" sz="1200" smtClean="0"/>
          </a:p>
          <a:p>
            <a:pPr eaLnBrk="1" hangingPunct="1"/>
            <a:r>
              <a:rPr lang="en-US" b="1" smtClean="0"/>
              <a:t>Component System (CS)</a:t>
            </a:r>
          </a:p>
          <a:p>
            <a:pPr lvl="1" eaLnBrk="1" hangingPunct="1"/>
            <a:r>
              <a:rPr lang="en-US" smtClean="0"/>
              <a:t>President/Past President Update Officers/Volunteers</a:t>
            </a:r>
          </a:p>
          <a:p>
            <a:pPr lvl="1" eaLnBrk="1" hangingPunct="1"/>
            <a:r>
              <a:rPr lang="en-US" smtClean="0"/>
              <a:t>Friday Facts Mailing List from CS</a:t>
            </a:r>
            <a:endParaRPr lang="en-US" sz="1200" smtClean="0"/>
          </a:p>
          <a:p>
            <a:pPr eaLnBrk="1" hangingPunct="1"/>
            <a:r>
              <a:rPr lang="en-US" b="1" smtClean="0"/>
              <a:t>Date Exchange Program (DEP) in CS</a:t>
            </a:r>
          </a:p>
          <a:p>
            <a:pPr lvl="1" eaLnBrk="1" hangingPunct="1"/>
            <a:r>
              <a:rPr lang="en-US" smtClean="0"/>
              <a:t>Real time and month-end membership reports</a:t>
            </a:r>
          </a:p>
          <a:p>
            <a:pPr lvl="1" eaLnBrk="1" hangingPunct="1"/>
            <a:r>
              <a:rPr lang="en-US" smtClean="0"/>
              <a:t>Support/FAQs</a:t>
            </a:r>
          </a:p>
          <a:p>
            <a:pPr eaLnBrk="1" hangingPunct="1"/>
            <a:endParaRPr lang="en-US" smtClean="0"/>
          </a:p>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20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20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20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2000"/>
                                        <p:tgtEl>
                                          <p:spTgt spid="3">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marL="342900" indent="-342900" algn="ctr" eaLnBrk="1" hangingPunct="1"/>
            <a:r>
              <a:rPr lang="en-US" smtClean="0"/>
              <a:t>PMI Volunteer Resources and Contacts </a:t>
            </a:r>
            <a:br>
              <a:rPr lang="en-US" smtClean="0"/>
            </a:br>
            <a:endParaRPr lang="en-US" smtClean="0"/>
          </a:p>
        </p:txBody>
      </p:sp>
      <p:sp>
        <p:nvSpPr>
          <p:cNvPr id="106498" name="Content Placeholder 4"/>
          <p:cNvSpPr>
            <a:spLocks noGrp="1"/>
          </p:cNvSpPr>
          <p:nvPr>
            <p:ph sz="half" idx="1"/>
          </p:nvPr>
        </p:nvSpPr>
        <p:spPr>
          <a:xfrm>
            <a:off x="152400" y="914400"/>
            <a:ext cx="4495800" cy="4953000"/>
          </a:xfrm>
        </p:spPr>
        <p:txBody>
          <a:bodyPr/>
          <a:lstStyle/>
          <a:p>
            <a:pPr eaLnBrk="1" hangingPunct="1"/>
            <a:r>
              <a:rPr lang="en-US" sz="2000" b="1" smtClean="0"/>
              <a:t>PMI Strategic Plan; Governing Documents; Policies &amp; Agreements - </a:t>
            </a:r>
            <a:r>
              <a:rPr lang="en-US" sz="2000" smtClean="0">
                <a:hlinkClick r:id="rId3"/>
              </a:rPr>
              <a:t>http://www.pmi.org/About-Us/Governance.aspx</a:t>
            </a:r>
            <a:r>
              <a:rPr lang="en-US" sz="2000" smtClean="0"/>
              <a:t> </a:t>
            </a:r>
          </a:p>
          <a:p>
            <a:pPr eaLnBrk="1" hangingPunct="1"/>
            <a:r>
              <a:rPr lang="en-US" sz="2000" b="1" smtClean="0"/>
              <a:t>PMI Membership At Large Chart  </a:t>
            </a:r>
            <a:r>
              <a:rPr lang="en-US" sz="2000" smtClean="0">
                <a:hlinkClick r:id="rId4"/>
              </a:rPr>
              <a:t>http://www.pmi.org/About-Us/~/media/PDF/Governance/membershipatlarge.ashx</a:t>
            </a:r>
            <a:endParaRPr lang="en-US" sz="2000" smtClean="0"/>
          </a:p>
          <a:p>
            <a:pPr eaLnBrk="1" hangingPunct="1"/>
            <a:r>
              <a:rPr lang="en-US" sz="2000" b="1" smtClean="0"/>
              <a:t>Speaking Engagement Requests -</a:t>
            </a:r>
            <a:r>
              <a:rPr lang="en-US" sz="2000" smtClean="0"/>
              <a:t> </a:t>
            </a:r>
            <a:r>
              <a:rPr lang="en-US" sz="2000" smtClean="0">
                <a:solidFill>
                  <a:srgbClr val="0000FF"/>
                </a:solidFill>
                <a:hlinkClick r:id="rId5"/>
              </a:rPr>
              <a:t>http://www.pmi.org/About-Us/Forms-Speaking-Engagement.aspx</a:t>
            </a:r>
            <a:r>
              <a:rPr lang="en-US" sz="2000" smtClean="0">
                <a:solidFill>
                  <a:srgbClr val="0000FF"/>
                </a:solidFill>
              </a:rPr>
              <a:t> </a:t>
            </a:r>
          </a:p>
        </p:txBody>
      </p:sp>
      <p:sp>
        <p:nvSpPr>
          <p:cNvPr id="106499" name="Content Placeholder 5"/>
          <p:cNvSpPr>
            <a:spLocks noGrp="1"/>
          </p:cNvSpPr>
          <p:nvPr>
            <p:ph sz="half" idx="2"/>
          </p:nvPr>
        </p:nvSpPr>
        <p:spPr>
          <a:xfrm>
            <a:off x="4419600" y="1066800"/>
            <a:ext cx="4724400" cy="4724400"/>
          </a:xfrm>
        </p:spPr>
        <p:txBody>
          <a:bodyPr/>
          <a:lstStyle/>
          <a:p>
            <a:pPr eaLnBrk="1" hangingPunct="1"/>
            <a:r>
              <a:rPr lang="en-US" sz="2000" b="1" smtClean="0"/>
              <a:t>Community Leadership Site Link -  </a:t>
            </a:r>
            <a:r>
              <a:rPr lang="en-US" sz="2000" smtClean="0">
                <a:hlinkClick r:id="rId6"/>
              </a:rPr>
              <a:t>http://leadership.vc.pmi.org</a:t>
            </a:r>
            <a:r>
              <a:rPr lang="en-US" sz="2000" smtClean="0"/>
              <a:t>  </a:t>
            </a:r>
          </a:p>
          <a:p>
            <a:pPr eaLnBrk="1" hangingPunct="1"/>
            <a:endParaRPr lang="en-US" sz="2000" smtClean="0"/>
          </a:p>
          <a:p>
            <a:pPr eaLnBrk="1" hangingPunct="1"/>
            <a:r>
              <a:rPr lang="en-US" sz="2000" b="1" smtClean="0"/>
              <a:t>Leadership Site Links -  </a:t>
            </a:r>
            <a:r>
              <a:rPr lang="en-US" sz="2000" smtClean="0">
                <a:hlinkClick r:id="rId7"/>
              </a:rPr>
              <a:t>http://leadership.vc.pmi.org/Share/Documents.aspx</a:t>
            </a:r>
            <a:r>
              <a:rPr lang="en-US" sz="2000" smtClean="0"/>
              <a:t>  (Click on Toolkit  and Basic Tools folder)</a:t>
            </a:r>
          </a:p>
          <a:p>
            <a:pPr eaLnBrk="1" hangingPunct="1"/>
            <a:r>
              <a:rPr lang="en-US" sz="2000" b="1" smtClean="0"/>
              <a:t>Component System - </a:t>
            </a:r>
            <a:r>
              <a:rPr lang="en-US" sz="2000" smtClean="0">
                <a:solidFill>
                  <a:srgbClr val="0000FF"/>
                </a:solidFill>
                <a:hlinkClick r:id="rId8"/>
              </a:rPr>
              <a:t>http://components.pmi.org/</a:t>
            </a:r>
            <a:r>
              <a:rPr lang="en-US" sz="2000" smtClean="0">
                <a:solidFill>
                  <a:srgbClr val="0000FF"/>
                </a:solidFill>
              </a:rPr>
              <a:t> </a:t>
            </a:r>
            <a:endParaRPr lang="en-US" sz="2000" smtClean="0"/>
          </a:p>
          <a:p>
            <a:pPr eaLnBrk="1" hangingPunct="1"/>
            <a:r>
              <a:rPr lang="en-US" sz="2000" b="1" smtClean="0">
                <a:solidFill>
                  <a:srgbClr val="660066"/>
                </a:solidFill>
              </a:rPr>
              <a:t>Region 1 Site Link - </a:t>
            </a:r>
            <a:r>
              <a:rPr lang="en-US" sz="2000" smtClean="0">
                <a:solidFill>
                  <a:srgbClr val="660066"/>
                </a:solidFill>
                <a:hlinkClick r:id="rId9"/>
              </a:rPr>
              <a:t>http://region1.vc.pmi.org</a:t>
            </a:r>
            <a:r>
              <a:rPr lang="en-US" sz="2000" smtClean="0">
                <a:solidFill>
                  <a:srgbClr val="660066"/>
                </a:solidFill>
              </a:rPr>
              <a:t> </a:t>
            </a:r>
          </a:p>
        </p:txBody>
      </p:sp>
      <p:sp>
        <p:nvSpPr>
          <p:cNvPr id="106500" name="Oval 5"/>
          <p:cNvSpPr>
            <a:spLocks noChangeArrowheads="1"/>
          </p:cNvSpPr>
          <p:nvPr/>
        </p:nvSpPr>
        <p:spPr bwMode="auto">
          <a:xfrm>
            <a:off x="4191000" y="4876800"/>
            <a:ext cx="4191000" cy="1066800"/>
          </a:xfrm>
          <a:prstGeom prst="ellipse">
            <a:avLst/>
          </a:prstGeom>
          <a:noFill/>
          <a:ln w="19050">
            <a:solidFill>
              <a:srgbClr val="660066"/>
            </a:solidFill>
            <a:round/>
            <a:headEnd/>
            <a:tailEnd/>
          </a:ln>
        </p:spPr>
        <p:txBody>
          <a:bodyPr wrap="none" anchor="ctr"/>
          <a:lstStyle/>
          <a:p>
            <a:endParaRPr lang="en-US"/>
          </a:p>
        </p:txBody>
      </p:sp>
      <p:sp>
        <p:nvSpPr>
          <p:cNvPr id="106502" name="Oval 6"/>
          <p:cNvSpPr>
            <a:spLocks noChangeArrowheads="1"/>
          </p:cNvSpPr>
          <p:nvPr/>
        </p:nvSpPr>
        <p:spPr bwMode="auto">
          <a:xfrm>
            <a:off x="4343400" y="838200"/>
            <a:ext cx="4800600" cy="1295400"/>
          </a:xfrm>
          <a:prstGeom prst="ellipse">
            <a:avLst/>
          </a:prstGeom>
          <a:noFill/>
          <a:ln w="19050">
            <a:solidFill>
              <a:srgbClr val="008000"/>
            </a:solidFill>
            <a:round/>
            <a:headEnd/>
            <a:tailEnd/>
          </a:ln>
          <a:effectLst/>
        </p:spPr>
        <p:txBody>
          <a:bodyPr wrap="none" anchor="ctr"/>
          <a:lstStyle/>
          <a:p>
            <a:endParaRPr lang="en-US"/>
          </a:p>
        </p:txBody>
      </p:sp>
      <p:sp>
        <p:nvSpPr>
          <p:cNvPr id="106503" name="Oval 7"/>
          <p:cNvSpPr>
            <a:spLocks noChangeArrowheads="1"/>
          </p:cNvSpPr>
          <p:nvPr/>
        </p:nvSpPr>
        <p:spPr bwMode="auto">
          <a:xfrm>
            <a:off x="4343400" y="3962400"/>
            <a:ext cx="4343400" cy="914400"/>
          </a:xfrm>
          <a:prstGeom prst="ellipse">
            <a:avLst/>
          </a:prstGeom>
          <a:noFill/>
          <a:ln w="19050">
            <a:solidFill>
              <a:schemeClr val="accent2"/>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pPr marL="342900" indent="-342900" algn="ctr" eaLnBrk="1" hangingPunct="1"/>
            <a:r>
              <a:rPr lang="en-US" smtClean="0"/>
              <a:t>PMI Volunteer Resources and Contacts </a:t>
            </a:r>
            <a:br>
              <a:rPr lang="en-US" smtClean="0"/>
            </a:br>
            <a:endParaRPr lang="en-US" smtClean="0"/>
          </a:p>
        </p:txBody>
      </p:sp>
      <p:sp>
        <p:nvSpPr>
          <p:cNvPr id="108546" name="Content Placeholder 4"/>
          <p:cNvSpPr>
            <a:spLocks noGrp="1"/>
          </p:cNvSpPr>
          <p:nvPr>
            <p:ph sz="half" idx="1"/>
          </p:nvPr>
        </p:nvSpPr>
        <p:spPr>
          <a:xfrm>
            <a:off x="152400" y="1219200"/>
            <a:ext cx="4724400" cy="4953000"/>
          </a:xfrm>
        </p:spPr>
        <p:txBody>
          <a:bodyPr/>
          <a:lstStyle/>
          <a:p>
            <a:pPr eaLnBrk="1" hangingPunct="1"/>
            <a:r>
              <a:rPr lang="en-US" sz="2000" b="1" smtClean="0"/>
              <a:t>Who to Call List - </a:t>
            </a:r>
            <a:r>
              <a:rPr lang="en-US" sz="2000" smtClean="0">
                <a:hlinkClick r:id="rId3"/>
              </a:rPr>
              <a:t>http://leadership.vc.pmi.org/Share/Documents.aspx</a:t>
            </a:r>
            <a:r>
              <a:rPr lang="en-US" sz="2000" smtClean="0"/>
              <a:t> (Click on Toolkit  and Basic Tools folder)</a:t>
            </a:r>
          </a:p>
          <a:p>
            <a:pPr eaLnBrk="1" hangingPunct="1"/>
            <a:endParaRPr lang="en-US" sz="1600" b="1" smtClean="0"/>
          </a:p>
          <a:p>
            <a:pPr eaLnBrk="1" hangingPunct="1"/>
            <a:r>
              <a:rPr lang="en-US" sz="2000" b="1" smtClean="0"/>
              <a:t>General Chapter Inquires – </a:t>
            </a:r>
            <a:r>
              <a:rPr lang="en-US" sz="2000" smtClean="0">
                <a:hlinkClick r:id="rId4"/>
              </a:rPr>
              <a:t>chaptersupport@pmi.org</a:t>
            </a:r>
            <a:r>
              <a:rPr lang="en-US" sz="2000" smtClean="0"/>
              <a:t> </a:t>
            </a:r>
          </a:p>
          <a:p>
            <a:pPr eaLnBrk="1" hangingPunct="1">
              <a:buFontTx/>
              <a:buNone/>
            </a:pPr>
            <a:endParaRPr lang="en-US" sz="1600" smtClean="0"/>
          </a:p>
          <a:p>
            <a:pPr eaLnBrk="1" hangingPunct="1"/>
            <a:r>
              <a:rPr lang="en-US" sz="2000" b="1" smtClean="0"/>
              <a:t>Community Formation/Re-Organization – </a:t>
            </a:r>
            <a:r>
              <a:rPr lang="en-US" sz="2000" smtClean="0">
                <a:hlinkClick r:id="rId5"/>
              </a:rPr>
              <a:t>communityformation@pmi.org</a:t>
            </a:r>
            <a:r>
              <a:rPr lang="en-US" sz="2000" b="1" smtClean="0"/>
              <a:t> </a:t>
            </a:r>
            <a:endParaRPr lang="en-US" sz="2000" b="1" smtClean="0">
              <a:solidFill>
                <a:srgbClr val="0000FF"/>
              </a:solidFill>
            </a:endParaRPr>
          </a:p>
        </p:txBody>
      </p:sp>
      <p:sp>
        <p:nvSpPr>
          <p:cNvPr id="6" name="Content Placeholder 5"/>
          <p:cNvSpPr>
            <a:spLocks noGrp="1"/>
          </p:cNvSpPr>
          <p:nvPr>
            <p:ph sz="half" idx="2"/>
          </p:nvPr>
        </p:nvSpPr>
        <p:spPr>
          <a:xfrm>
            <a:off x="4876800" y="1219200"/>
            <a:ext cx="4267200" cy="5410200"/>
          </a:xfrm>
        </p:spPr>
        <p:txBody>
          <a:bodyPr/>
          <a:lstStyle/>
          <a:p>
            <a:pPr eaLnBrk="1" hangingPunct="1">
              <a:defRPr/>
            </a:pPr>
            <a:r>
              <a:rPr lang="en-US" sz="2000" b="1" dirty="0" smtClean="0"/>
              <a:t>PMI Marketing Portal - </a:t>
            </a:r>
            <a:r>
              <a:rPr lang="en-US" sz="2000" dirty="0" smtClean="0">
                <a:hlinkClick r:id="rId6"/>
              </a:rPr>
              <a:t>www.pmi.org/MarketingPortal</a:t>
            </a:r>
            <a:r>
              <a:rPr lang="en-US" sz="2000" dirty="0" smtClean="0"/>
              <a:t> </a:t>
            </a:r>
          </a:p>
          <a:p>
            <a:pPr eaLnBrk="1" hangingPunct="1">
              <a:defRPr/>
            </a:pPr>
            <a:endParaRPr lang="en-US" sz="1600" b="1" dirty="0" smtClean="0"/>
          </a:p>
          <a:p>
            <a:pPr eaLnBrk="1" hangingPunct="1">
              <a:defRPr/>
            </a:pPr>
            <a:r>
              <a:rPr lang="en-US" sz="2000" b="1" dirty="0" smtClean="0"/>
              <a:t>Chapter Tradeshow Form - </a:t>
            </a:r>
            <a:r>
              <a:rPr lang="en-US" sz="2000" u="sng" kern="1200" dirty="0" smtClean="0">
                <a:solidFill>
                  <a:schemeClr val="tx1"/>
                </a:solidFill>
                <a:hlinkClick r:id="rId7"/>
              </a:rPr>
              <a:t>http://componentleadership.pmi.org/pmihq/Marketing%20Dept/request_for_pmi_components_trade.htm</a:t>
            </a:r>
            <a:endParaRPr lang="en-US" sz="2000" u="sng" kern="1200" dirty="0" smtClean="0">
              <a:solidFill>
                <a:schemeClr val="tx1"/>
              </a:solidFill>
            </a:endParaRPr>
          </a:p>
          <a:p>
            <a:pPr eaLnBrk="1" hangingPunct="1">
              <a:defRPr/>
            </a:pPr>
            <a:endParaRPr lang="en-US" sz="1600" b="1" u="sng" kern="1200" dirty="0" smtClean="0">
              <a:solidFill>
                <a:schemeClr val="tx1"/>
              </a:solidFill>
            </a:endParaRPr>
          </a:p>
          <a:p>
            <a:pPr eaLnBrk="1" hangingPunct="1">
              <a:defRPr/>
            </a:pPr>
            <a:r>
              <a:rPr lang="en-US" sz="2000" b="1" kern="1200" dirty="0" err="1" smtClean="0">
                <a:solidFill>
                  <a:schemeClr val="tx1"/>
                </a:solidFill>
              </a:rPr>
              <a:t>AdobeConnect</a:t>
            </a:r>
            <a:r>
              <a:rPr lang="en-US" sz="2000" b="1" kern="1200" dirty="0" smtClean="0">
                <a:solidFill>
                  <a:schemeClr val="tx1"/>
                </a:solidFill>
              </a:rPr>
              <a:t> Webinar Request Form - </a:t>
            </a:r>
            <a:r>
              <a:rPr lang="en-US" sz="2000" kern="1200" dirty="0" smtClean="0">
                <a:solidFill>
                  <a:schemeClr val="tx1"/>
                </a:solidFill>
                <a:hlinkClick r:id="rId8"/>
              </a:rPr>
              <a:t>http://leadership.vc.pmi.org/Webinars.aspx</a:t>
            </a:r>
            <a:r>
              <a:rPr lang="en-US" sz="2000" kern="1200" dirty="0" smtClean="0">
                <a:solidFill>
                  <a:schemeClr val="tx1"/>
                </a:solidFill>
              </a:rPr>
              <a:t> </a:t>
            </a:r>
            <a:endParaRPr lang="en-US" sz="20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5"/>
          <p:cNvSpPr>
            <a:spLocks noGrp="1"/>
          </p:cNvSpPr>
          <p:nvPr>
            <p:ph type="title"/>
          </p:nvPr>
        </p:nvSpPr>
        <p:spPr>
          <a:xfrm>
            <a:off x="685800" y="381000"/>
            <a:ext cx="7772400" cy="762000"/>
          </a:xfrm>
        </p:spPr>
        <p:txBody>
          <a:bodyPr/>
          <a:lstStyle/>
          <a:p>
            <a:pPr eaLnBrk="1" hangingPunct="1"/>
            <a:r>
              <a:rPr lang="en-US" dirty="0" smtClean="0"/>
              <a:t>Chapter Maintenance and Administration </a:t>
            </a:r>
            <a:br>
              <a:rPr lang="en-US" dirty="0" smtClean="0"/>
            </a:br>
            <a:endParaRPr lang="en-US" dirty="0" smtClean="0"/>
          </a:p>
        </p:txBody>
      </p:sp>
      <p:sp>
        <p:nvSpPr>
          <p:cNvPr id="7" name="Content Placeholder 6"/>
          <p:cNvSpPr>
            <a:spLocks noGrp="1"/>
          </p:cNvSpPr>
          <p:nvPr>
            <p:ph idx="1"/>
          </p:nvPr>
        </p:nvSpPr>
        <p:spPr>
          <a:xfrm>
            <a:off x="609600" y="1143000"/>
            <a:ext cx="7772400" cy="4572000"/>
          </a:xfrm>
        </p:spPr>
        <p:txBody>
          <a:bodyPr/>
          <a:lstStyle/>
          <a:p>
            <a:pPr lvl="1" eaLnBrk="1" hangingPunct="1"/>
            <a:r>
              <a:rPr lang="en-US" dirty="0" smtClean="0"/>
              <a:t>PMI Insurance Program </a:t>
            </a:r>
          </a:p>
          <a:p>
            <a:pPr marL="1143000" lvl="2" eaLnBrk="1" hangingPunct="1"/>
            <a:r>
              <a:rPr lang="en-US" dirty="0" smtClean="0"/>
              <a:t>Event</a:t>
            </a:r>
          </a:p>
          <a:p>
            <a:pPr marL="1143000" lvl="2" eaLnBrk="1" hangingPunct="1"/>
            <a:r>
              <a:rPr lang="en-US" dirty="0" smtClean="0"/>
              <a:t>Officer and Director</a:t>
            </a:r>
          </a:p>
          <a:p>
            <a:pPr marL="1143000" lvl="2" eaLnBrk="1" hangingPunct="1"/>
            <a:endParaRPr lang="en-US" dirty="0" smtClean="0"/>
          </a:p>
          <a:p>
            <a:pPr lvl="1" eaLnBrk="1" hangingPunct="1"/>
            <a:r>
              <a:rPr lang="en-US" dirty="0" smtClean="0"/>
              <a:t>Group Tax Exempt Program</a:t>
            </a:r>
          </a:p>
          <a:p>
            <a:pPr lvl="1" eaLnBrk="1" hangingPunct="1"/>
            <a:endParaRPr lang="en-US" dirty="0" smtClean="0"/>
          </a:p>
          <a:p>
            <a:pPr lvl="1" eaLnBrk="1" hangingPunct="1"/>
            <a:r>
              <a:rPr lang="en-US" dirty="0" err="1" smtClean="0"/>
              <a:t>VoteNet</a:t>
            </a:r>
            <a:r>
              <a:rPr lang="en-US" dirty="0" smtClean="0"/>
              <a:t> 		</a:t>
            </a:r>
          </a:p>
          <a:p>
            <a:pPr lvl="1" eaLnBrk="1" hangingPunct="1"/>
            <a:endParaRPr lang="en-US" dirty="0" smtClean="0"/>
          </a:p>
          <a:p>
            <a:pPr lvl="1" eaLnBrk="1" hangingPunct="1"/>
            <a:r>
              <a:rPr lang="en-US" dirty="0" err="1" smtClean="0"/>
              <a:t>SurveyMonkey</a:t>
            </a:r>
            <a:endParaRPr lang="en-US" dirty="0" smtClean="0"/>
          </a:p>
          <a:p>
            <a:pPr lvl="1" eaLnBrk="1" hangingPunct="1"/>
            <a:endParaRPr lang="en-US" dirty="0" smtClean="0"/>
          </a:p>
          <a:p>
            <a:pPr lvl="1" eaLnBrk="1" hangingPunct="1"/>
            <a:r>
              <a:rPr lang="en-US" dirty="0" err="1" smtClean="0"/>
              <a:t>AdobeConnect</a:t>
            </a:r>
            <a:r>
              <a:rPr lang="en-US" dirty="0" smtClean="0"/>
              <a:t> Webinar</a:t>
            </a:r>
          </a:p>
          <a:p>
            <a:pPr eaLnBrk="1" hangingPunct="1"/>
            <a:endParaRPr lang="en-US" dirty="0" smtClean="0"/>
          </a:p>
        </p:txBody>
      </p:sp>
      <p:sp>
        <p:nvSpPr>
          <p:cNvPr id="5" name="Date Placeholder 4"/>
          <p:cNvSpPr>
            <a:spLocks noGrp="1"/>
          </p:cNvSpPr>
          <p:nvPr>
            <p:ph type="dt" sz="quarter" idx="4294967295"/>
          </p:nvPr>
        </p:nvSpPr>
        <p:spPr>
          <a:xfrm>
            <a:off x="0" y="6526213"/>
            <a:ext cx="1905000" cy="457200"/>
          </a:xfrm>
        </p:spPr>
        <p:txBody>
          <a:bodyPr/>
          <a:lstStyle/>
          <a:p>
            <a:pPr eaLnBrk="1" fontAlgn="auto" hangingPunct="1">
              <a:spcBef>
                <a:spcPts val="0"/>
              </a:spcBef>
              <a:spcAft>
                <a:spcPts val="0"/>
              </a:spcAft>
              <a:defRPr/>
            </a:pPr>
            <a:r>
              <a:rPr lang="en-US" smtClean="0"/>
              <a:t>PMI  | Presentation Title</a:t>
            </a:r>
            <a:endParaRPr lang="en-US" sz="1000">
              <a:solidFill>
                <a:srgbClr val="4555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20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Effect transition="in" filter="fade">
                                      <p:cBhvr>
                                        <p:cTn id="23" dur="2000"/>
                                        <p:tgtEl>
                                          <p:spTgt spid="7">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8" end="8"/>
                                            </p:txEl>
                                          </p:spTgt>
                                        </p:tgtEl>
                                        <p:attrNameLst>
                                          <p:attrName>style.visibility</p:attrName>
                                        </p:attrNameLst>
                                      </p:cBhvr>
                                      <p:to>
                                        <p:strVal val="visible"/>
                                      </p:to>
                                    </p:set>
                                    <p:animEffect transition="in" filter="fade">
                                      <p:cBhvr>
                                        <p:cTn id="28" dur="2000"/>
                                        <p:tgtEl>
                                          <p:spTgt spid="7">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animEffect transition="in" filter="fade">
                                      <p:cBhvr>
                                        <p:cTn id="33" dur="20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CE9FFB3D-3104-4629-89CD-E77C891DAADA}" type="slidenum">
              <a:rPr lang="en-US" sz="1400">
                <a:latin typeface="Times New Roman" pitchFamily="18" charset="0"/>
              </a:rPr>
              <a:pPr algn="r"/>
              <a:t>23</a:t>
            </a:fld>
            <a:endParaRPr lang="en-US" sz="1400">
              <a:latin typeface="Times New Roman" pitchFamily="18" charset="0"/>
            </a:endParaRPr>
          </a:p>
        </p:txBody>
      </p:sp>
      <p:sp>
        <p:nvSpPr>
          <p:cNvPr id="126978" name="Rectangle 2"/>
          <p:cNvSpPr>
            <a:spLocks noGrp="1" noChangeArrowheads="1"/>
          </p:cNvSpPr>
          <p:nvPr>
            <p:ph type="title" idx="4294967295"/>
          </p:nvPr>
        </p:nvSpPr>
        <p:spPr>
          <a:xfrm>
            <a:off x="381000" y="304800"/>
            <a:ext cx="8229600" cy="1143000"/>
          </a:xfrm>
        </p:spPr>
        <p:txBody>
          <a:bodyPr anchor="ctr"/>
          <a:lstStyle/>
          <a:p>
            <a:pPr eaLnBrk="1" hangingPunct="1"/>
            <a:r>
              <a:rPr lang="en-US" dirty="0" smtClean="0"/>
              <a:t>Board Leadership</a:t>
            </a:r>
          </a:p>
        </p:txBody>
      </p:sp>
      <p:sp>
        <p:nvSpPr>
          <p:cNvPr id="126979" name="Rectangle 3"/>
          <p:cNvSpPr>
            <a:spLocks noGrp="1" noChangeArrowheads="1"/>
          </p:cNvSpPr>
          <p:nvPr>
            <p:ph type="body" idx="4294967295"/>
          </p:nvPr>
        </p:nvSpPr>
        <p:spPr>
          <a:xfrm>
            <a:off x="457200" y="1371600"/>
            <a:ext cx="8229600" cy="4525962"/>
          </a:xfrm>
        </p:spPr>
        <p:txBody>
          <a:bodyPr/>
          <a:lstStyle/>
          <a:p>
            <a:pPr eaLnBrk="1" hangingPunct="1"/>
            <a:r>
              <a:rPr lang="en-US" sz="1800" dirty="0" smtClean="0">
                <a:latin typeface="Helvetica" pitchFamily="34" charset="0"/>
              </a:rPr>
              <a:t>Boards have authority and accountability</a:t>
            </a:r>
          </a:p>
          <a:p>
            <a:pPr lvl="1" eaLnBrk="1" hangingPunct="1"/>
            <a:r>
              <a:rPr lang="en-US" sz="1600" b="1" dirty="0" smtClean="0">
                <a:latin typeface="Helvetica" pitchFamily="34" charset="0"/>
              </a:rPr>
              <a:t>Financial oversight</a:t>
            </a:r>
          </a:p>
          <a:p>
            <a:pPr lvl="1" eaLnBrk="1" hangingPunct="1"/>
            <a:r>
              <a:rPr lang="en-US" sz="1600" b="1" dirty="0" smtClean="0">
                <a:latin typeface="Helvetica" pitchFamily="34" charset="0"/>
              </a:rPr>
              <a:t>Risk management</a:t>
            </a:r>
          </a:p>
          <a:p>
            <a:pPr lvl="1" eaLnBrk="1" hangingPunct="1"/>
            <a:r>
              <a:rPr lang="en-US" sz="1600" b="1" dirty="0" smtClean="0">
                <a:latin typeface="Helvetica" pitchFamily="34" charset="0"/>
              </a:rPr>
              <a:t>Program monitoring and evaluation</a:t>
            </a:r>
          </a:p>
          <a:p>
            <a:pPr lvl="1" eaLnBrk="1" hangingPunct="1"/>
            <a:r>
              <a:rPr lang="en-US" sz="1600" b="1" dirty="0" smtClean="0">
                <a:latin typeface="Helvetica" pitchFamily="34" charset="0"/>
              </a:rPr>
              <a:t>Legal and ethical oversight</a:t>
            </a:r>
          </a:p>
          <a:p>
            <a:pPr eaLnBrk="1" hangingPunct="1"/>
            <a:r>
              <a:rPr lang="en-US" sz="1800" dirty="0" smtClean="0">
                <a:latin typeface="Helvetica" pitchFamily="34" charset="0"/>
              </a:rPr>
              <a:t>Size and composition</a:t>
            </a:r>
          </a:p>
          <a:p>
            <a:pPr lvl="1" eaLnBrk="1" hangingPunct="1"/>
            <a:r>
              <a:rPr lang="en-US" sz="1600" b="1" dirty="0" smtClean="0">
                <a:latin typeface="Helvetica" pitchFamily="34" charset="0"/>
              </a:rPr>
              <a:t>No magic number </a:t>
            </a:r>
          </a:p>
          <a:p>
            <a:pPr lvl="1" eaLnBrk="1" hangingPunct="1"/>
            <a:r>
              <a:rPr lang="en-US" sz="1600" b="1" dirty="0" smtClean="0">
                <a:latin typeface="Helvetica" pitchFamily="34" charset="0"/>
              </a:rPr>
              <a:t>Alignment and consistency</a:t>
            </a:r>
          </a:p>
          <a:p>
            <a:pPr lvl="1" eaLnBrk="1" hangingPunct="1"/>
            <a:r>
              <a:rPr lang="en-US" sz="1600" b="1" dirty="0" smtClean="0">
                <a:latin typeface="Helvetica" pitchFamily="34" charset="0"/>
              </a:rPr>
              <a:t>Offer diversity, knowledge and skills</a:t>
            </a:r>
          </a:p>
          <a:p>
            <a:pPr lvl="1" eaLnBrk="1" hangingPunct="1"/>
            <a:r>
              <a:rPr lang="en-US" sz="1600" b="1" dirty="0" smtClean="0">
                <a:latin typeface="Helvetica" pitchFamily="34" charset="0"/>
              </a:rPr>
              <a:t>Committees need not be filled or chaired by board members</a:t>
            </a:r>
          </a:p>
          <a:p>
            <a:pPr eaLnBrk="1" hangingPunct="1"/>
            <a:endParaRPr lang="en-US" sz="1800" dirty="0" smtClean="0">
              <a:latin typeface="Helvetic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8E243DD-B8AB-41F5-8556-B2644DB26C6B}" type="slidenum">
              <a:rPr lang="en-US" sz="1400">
                <a:latin typeface="Times New Roman" pitchFamily="18" charset="0"/>
              </a:rPr>
              <a:pPr algn="r"/>
              <a:t>24</a:t>
            </a:fld>
            <a:endParaRPr lang="en-US" sz="1400">
              <a:latin typeface="Times New Roman" pitchFamily="18" charset="0"/>
            </a:endParaRPr>
          </a:p>
        </p:txBody>
      </p:sp>
      <p:sp>
        <p:nvSpPr>
          <p:cNvPr id="128002" name="Rectangle 2"/>
          <p:cNvSpPr>
            <a:spLocks noGrp="1" noChangeArrowheads="1"/>
          </p:cNvSpPr>
          <p:nvPr>
            <p:ph type="title" idx="4294967295"/>
          </p:nvPr>
        </p:nvSpPr>
        <p:spPr>
          <a:xfrm>
            <a:off x="457200" y="274638"/>
            <a:ext cx="8229600" cy="1143000"/>
          </a:xfrm>
        </p:spPr>
        <p:txBody>
          <a:bodyPr anchor="ctr"/>
          <a:lstStyle/>
          <a:p>
            <a:pPr eaLnBrk="1" hangingPunct="1"/>
            <a:r>
              <a:rPr lang="en-US" dirty="0" smtClean="0"/>
              <a:t>Board Leadership</a:t>
            </a:r>
          </a:p>
        </p:txBody>
      </p:sp>
      <p:sp>
        <p:nvSpPr>
          <p:cNvPr id="128003" name="Rectangle 3"/>
          <p:cNvSpPr>
            <a:spLocks noGrp="1" noChangeArrowheads="1"/>
          </p:cNvSpPr>
          <p:nvPr>
            <p:ph type="body" idx="4294967295"/>
          </p:nvPr>
        </p:nvSpPr>
        <p:spPr>
          <a:xfrm>
            <a:off x="457200" y="1600200"/>
            <a:ext cx="8229600" cy="4525963"/>
          </a:xfrm>
        </p:spPr>
        <p:txBody>
          <a:bodyPr/>
          <a:lstStyle/>
          <a:p>
            <a:pPr eaLnBrk="1" hangingPunct="1">
              <a:lnSpc>
                <a:spcPct val="80000"/>
              </a:lnSpc>
            </a:pPr>
            <a:endParaRPr lang="en-US" sz="1800" b="1" dirty="0" smtClean="0">
              <a:latin typeface="Helvetica" pitchFamily="34" charset="0"/>
            </a:endParaRPr>
          </a:p>
          <a:p>
            <a:pPr eaLnBrk="1" hangingPunct="1">
              <a:lnSpc>
                <a:spcPct val="90000"/>
              </a:lnSpc>
            </a:pPr>
            <a:r>
              <a:rPr lang="en-US" dirty="0" smtClean="0">
                <a:latin typeface="Helvetica" pitchFamily="34" charset="0"/>
              </a:rPr>
              <a:t>Orientation and Succession Plans</a:t>
            </a:r>
          </a:p>
          <a:p>
            <a:pPr lvl="1" eaLnBrk="1" hangingPunct="1">
              <a:lnSpc>
                <a:spcPct val="90000"/>
              </a:lnSpc>
              <a:spcBef>
                <a:spcPct val="60000"/>
              </a:spcBef>
            </a:pPr>
            <a:r>
              <a:rPr lang="en-US" dirty="0" smtClean="0">
                <a:latin typeface="Helvetica" pitchFamily="34" charset="0"/>
              </a:rPr>
              <a:t>Mentoring / Coaching</a:t>
            </a:r>
          </a:p>
          <a:p>
            <a:pPr lvl="1" eaLnBrk="1" hangingPunct="1">
              <a:lnSpc>
                <a:spcPct val="90000"/>
              </a:lnSpc>
              <a:spcBef>
                <a:spcPct val="60000"/>
              </a:spcBef>
            </a:pPr>
            <a:r>
              <a:rPr lang="en-US" dirty="0" smtClean="0">
                <a:latin typeface="Helvetica" pitchFamily="34" charset="0"/>
              </a:rPr>
              <a:t>Balanced board terms to ensure continuity but allow for new ideas and growth</a:t>
            </a:r>
          </a:p>
          <a:p>
            <a:pPr lvl="1" eaLnBrk="1" hangingPunct="1">
              <a:lnSpc>
                <a:spcPct val="90000"/>
              </a:lnSpc>
              <a:spcBef>
                <a:spcPct val="60000"/>
              </a:spcBef>
            </a:pPr>
            <a:r>
              <a:rPr lang="en-US" dirty="0" smtClean="0">
                <a:latin typeface="Helvetica" pitchFamily="34" charset="0"/>
              </a:rPr>
              <a:t>Plan for succession in the next board and committees</a:t>
            </a:r>
          </a:p>
          <a:p>
            <a:pPr lvl="1" eaLnBrk="1" hangingPunct="1">
              <a:lnSpc>
                <a:spcPct val="90000"/>
              </a:lnSpc>
              <a:spcBef>
                <a:spcPct val="60000"/>
              </a:spcBef>
            </a:pPr>
            <a:r>
              <a:rPr lang="en-US" dirty="0" smtClean="0">
                <a:latin typeface="Helvetica" pitchFamily="34" charset="0"/>
              </a:rPr>
              <a:t>Start grooming your replacement today</a:t>
            </a:r>
          </a:p>
          <a:p>
            <a:pPr eaLnBrk="1" hangingPunct="1">
              <a:lnSpc>
                <a:spcPct val="90000"/>
              </a:lnSpc>
            </a:pPr>
            <a:endParaRPr lang="en-US" sz="1800" dirty="0" smtClean="0">
              <a:latin typeface="Helvetic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PMI Portland Board Structure</a:t>
            </a:r>
            <a:endParaRPr lang="en-US" dirty="0"/>
          </a:p>
        </p:txBody>
      </p:sp>
      <p:graphicFrame>
        <p:nvGraphicFramePr>
          <p:cNvPr id="6" name="Content Placeholder 5"/>
          <p:cNvGraphicFramePr>
            <a:graphicFrameLocks noChangeAspect="1"/>
          </p:cNvGraphicFramePr>
          <p:nvPr>
            <p:ph sz="half" idx="1"/>
          </p:nvPr>
        </p:nvGraphicFramePr>
        <p:xfrm>
          <a:off x="685800" y="990601"/>
          <a:ext cx="7924800" cy="4919816"/>
        </p:xfrm>
        <a:graphic>
          <a:graphicData uri="http://schemas.openxmlformats.org/presentationml/2006/ole">
            <p:oleObj spid="_x0000_s26626" name="Visio" r:id="rId4" imgW="4588724" imgH="3071438" progId="">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a:t>
            </a:r>
            <a:endParaRPr lang="en-US" dirty="0"/>
          </a:p>
        </p:txBody>
      </p:sp>
      <p:sp>
        <p:nvSpPr>
          <p:cNvPr id="3" name="Content Placeholder 2"/>
          <p:cNvSpPr>
            <a:spLocks noGrp="1"/>
          </p:cNvSpPr>
          <p:nvPr>
            <p:ph sz="half" idx="1"/>
          </p:nvPr>
        </p:nvSpPr>
        <p:spPr>
          <a:xfrm>
            <a:off x="685800" y="1524000"/>
            <a:ext cx="8077200" cy="4267200"/>
          </a:xfrm>
        </p:spPr>
        <p:txBody>
          <a:bodyPr/>
          <a:lstStyle/>
          <a:p>
            <a:r>
              <a:rPr lang="en-US" dirty="0" smtClean="0"/>
              <a:t>Code of Conduct</a:t>
            </a:r>
          </a:p>
          <a:p>
            <a:r>
              <a:rPr lang="en-US" dirty="0" smtClean="0"/>
              <a:t>Conflict of Interest	</a:t>
            </a:r>
            <a:endParaRPr lang="en-US" dirty="0"/>
          </a:p>
        </p:txBody>
      </p:sp>
      <p:sp>
        <p:nvSpPr>
          <p:cNvPr id="5" name="Date Placeholder 4"/>
          <p:cNvSpPr>
            <a:spLocks noGrp="1"/>
          </p:cNvSpPr>
          <p:nvPr>
            <p:ph type="dt" sz="half" idx="10"/>
          </p:nvPr>
        </p:nvSpPr>
        <p:spPr/>
        <p:txBody>
          <a:bodyPr/>
          <a:lstStyle/>
          <a:p>
            <a:pPr>
              <a:defRPr/>
            </a:pPr>
            <a:r>
              <a:rPr lang="en-US" smtClean="0"/>
              <a:t>PMI  | Presentation Title</a:t>
            </a:r>
            <a:endParaRPr lang="en-US" sz="1000">
              <a:solidFill>
                <a:srgbClr val="45556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34375C9F-E40B-4D60-B297-32827579E488}" type="slidenum">
              <a:rPr lang="en-US" sz="1400">
                <a:latin typeface="Times New Roman" pitchFamily="18" charset="0"/>
              </a:rPr>
              <a:pPr algn="r"/>
              <a:t>27</a:t>
            </a:fld>
            <a:endParaRPr lang="en-US" sz="1400">
              <a:latin typeface="Times New Roman" pitchFamily="18" charset="0"/>
            </a:endParaRPr>
          </a:p>
        </p:txBody>
      </p:sp>
      <p:sp>
        <p:nvSpPr>
          <p:cNvPr id="117762" name="Rectangle 2"/>
          <p:cNvSpPr>
            <a:spLocks noGrp="1" noChangeArrowheads="1"/>
          </p:cNvSpPr>
          <p:nvPr>
            <p:ph type="title" idx="4294967295"/>
          </p:nvPr>
        </p:nvSpPr>
        <p:spPr>
          <a:xfrm>
            <a:off x="381000" y="381000"/>
            <a:ext cx="7772400" cy="1143000"/>
          </a:xfrm>
        </p:spPr>
        <p:txBody>
          <a:bodyPr anchor="ctr"/>
          <a:lstStyle/>
          <a:p>
            <a:pPr eaLnBrk="1" hangingPunct="1"/>
            <a:r>
              <a:rPr lang="en-US" dirty="0" smtClean="0"/>
              <a:t>PMI Code of Ethics &amp; Professional Conduct</a:t>
            </a:r>
          </a:p>
        </p:txBody>
      </p:sp>
      <p:sp>
        <p:nvSpPr>
          <p:cNvPr id="117763" name="Rectangle 3"/>
          <p:cNvSpPr>
            <a:spLocks noGrp="1" noChangeArrowheads="1"/>
          </p:cNvSpPr>
          <p:nvPr>
            <p:ph type="body" idx="4294967295"/>
          </p:nvPr>
        </p:nvSpPr>
        <p:spPr>
          <a:xfrm>
            <a:off x="609600" y="1524000"/>
            <a:ext cx="7848600" cy="4114800"/>
          </a:xfrm>
        </p:spPr>
        <p:txBody>
          <a:bodyPr/>
          <a:lstStyle/>
          <a:p>
            <a:pPr eaLnBrk="1" hangingPunct="1"/>
            <a:r>
              <a:rPr lang="en-US" sz="2400" b="1" dirty="0" smtClean="0">
                <a:latin typeface="Helvetica" pitchFamily="34" charset="0"/>
              </a:rPr>
              <a:t>Four Areas:</a:t>
            </a:r>
          </a:p>
          <a:p>
            <a:pPr lvl="1" eaLnBrk="1" hangingPunct="1"/>
            <a:r>
              <a:rPr lang="en-US" sz="2400" b="1" dirty="0" smtClean="0">
                <a:latin typeface="Helvetica" pitchFamily="34" charset="0"/>
              </a:rPr>
              <a:t>Honesty</a:t>
            </a:r>
          </a:p>
          <a:p>
            <a:pPr lvl="1" eaLnBrk="1" hangingPunct="1"/>
            <a:r>
              <a:rPr lang="en-US" sz="2400" b="1" dirty="0" smtClean="0">
                <a:latin typeface="Helvetica" pitchFamily="34" charset="0"/>
              </a:rPr>
              <a:t>Fairness</a:t>
            </a:r>
          </a:p>
          <a:p>
            <a:pPr lvl="1" eaLnBrk="1" hangingPunct="1"/>
            <a:r>
              <a:rPr lang="en-US" sz="2400" b="1" dirty="0" smtClean="0">
                <a:latin typeface="Helvetica" pitchFamily="34" charset="0"/>
              </a:rPr>
              <a:t>Respect</a:t>
            </a:r>
          </a:p>
          <a:p>
            <a:pPr lvl="1" eaLnBrk="1" hangingPunct="1"/>
            <a:r>
              <a:rPr lang="en-US" sz="2400" b="1" dirty="0" smtClean="0">
                <a:latin typeface="Helvetica" pitchFamily="34" charset="0"/>
              </a:rPr>
              <a:t>Responsibility</a:t>
            </a:r>
            <a:endParaRPr lang="en-US" sz="2400" dirty="0" smtClean="0">
              <a:latin typeface="Helvetica" pitchFamily="34" charset="0"/>
            </a:endParaRPr>
          </a:p>
          <a:p>
            <a:pPr eaLnBrk="1" hangingPunct="1"/>
            <a:endParaRPr lang="en-US" sz="2400" dirty="0" smtClean="0">
              <a:latin typeface="Helvetic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B6406BB1-7CD0-4BF9-BE22-0024EEDBB945}" type="slidenum">
              <a:rPr lang="en-US" sz="1400">
                <a:latin typeface="Times New Roman" pitchFamily="18" charset="0"/>
              </a:rPr>
              <a:pPr algn="r"/>
              <a:t>28</a:t>
            </a:fld>
            <a:endParaRPr lang="en-US" sz="1400">
              <a:latin typeface="Times New Roman" pitchFamily="18" charset="0"/>
            </a:endParaRPr>
          </a:p>
        </p:txBody>
      </p:sp>
      <p:sp>
        <p:nvSpPr>
          <p:cNvPr id="122882" name="Rectangle 2"/>
          <p:cNvSpPr>
            <a:spLocks noGrp="1" noChangeArrowheads="1"/>
          </p:cNvSpPr>
          <p:nvPr>
            <p:ph type="title" idx="4294967295"/>
          </p:nvPr>
        </p:nvSpPr>
        <p:spPr>
          <a:xfrm>
            <a:off x="457200" y="304800"/>
            <a:ext cx="8229600" cy="838200"/>
          </a:xfrm>
        </p:spPr>
        <p:txBody>
          <a:bodyPr anchor="ctr"/>
          <a:lstStyle/>
          <a:p>
            <a:pPr eaLnBrk="1" hangingPunct="1"/>
            <a:r>
              <a:rPr lang="en-US" dirty="0" smtClean="0"/>
              <a:t>Conflict of Interest</a:t>
            </a:r>
          </a:p>
        </p:txBody>
      </p:sp>
      <p:sp>
        <p:nvSpPr>
          <p:cNvPr id="122883" name="Rectangle 3"/>
          <p:cNvSpPr>
            <a:spLocks noGrp="1" noChangeArrowheads="1"/>
          </p:cNvSpPr>
          <p:nvPr>
            <p:ph type="body" idx="4294967295"/>
          </p:nvPr>
        </p:nvSpPr>
        <p:spPr>
          <a:xfrm>
            <a:off x="457200" y="1295401"/>
            <a:ext cx="8229600" cy="2971800"/>
          </a:xfrm>
        </p:spPr>
        <p:txBody>
          <a:bodyPr/>
          <a:lstStyle/>
          <a:p>
            <a:pPr eaLnBrk="1" hangingPunct="1">
              <a:lnSpc>
                <a:spcPct val="90000"/>
              </a:lnSpc>
              <a:spcBef>
                <a:spcPct val="50000"/>
              </a:spcBef>
            </a:pPr>
            <a:r>
              <a:rPr lang="en-US" dirty="0" smtClean="0">
                <a:latin typeface="Helvetica" pitchFamily="34" charset="0"/>
              </a:rPr>
              <a:t>Conflicts of interest may result from:</a:t>
            </a:r>
          </a:p>
          <a:p>
            <a:pPr lvl="1" eaLnBrk="1" hangingPunct="1">
              <a:lnSpc>
                <a:spcPct val="90000"/>
              </a:lnSpc>
              <a:spcBef>
                <a:spcPct val="50000"/>
              </a:spcBef>
            </a:pPr>
            <a:r>
              <a:rPr lang="en-US" dirty="0" smtClean="0">
                <a:latin typeface="Helvetica" pitchFamily="34" charset="0"/>
              </a:rPr>
              <a:t>corporate or company, personal or family business interests and relationships that may involve or relate to PMI in any way</a:t>
            </a:r>
          </a:p>
          <a:p>
            <a:pPr lvl="1" eaLnBrk="1" hangingPunct="1">
              <a:lnSpc>
                <a:spcPct val="90000"/>
              </a:lnSpc>
              <a:spcBef>
                <a:spcPct val="50000"/>
              </a:spcBef>
            </a:pPr>
            <a:endParaRPr lang="en-US" dirty="0" smtClean="0">
              <a:latin typeface="Helvetica" pitchFamily="34" charset="0"/>
            </a:endParaRPr>
          </a:p>
          <a:p>
            <a:pPr algn="ctr" eaLnBrk="1" hangingPunct="1">
              <a:lnSpc>
                <a:spcPct val="90000"/>
              </a:lnSpc>
              <a:spcBef>
                <a:spcPct val="50000"/>
              </a:spcBef>
              <a:buFontTx/>
              <a:buNone/>
            </a:pPr>
            <a:r>
              <a:rPr lang="en-US" b="1" dirty="0" smtClean="0">
                <a:latin typeface="Helvetica" pitchFamily="34" charset="0"/>
              </a:rPr>
              <a:t>You must disclose the existence of conflict</a:t>
            </a:r>
          </a:p>
          <a:p>
            <a:pPr eaLnBrk="1" hangingPunct="1">
              <a:lnSpc>
                <a:spcPct val="90000"/>
              </a:lnSpc>
            </a:pPr>
            <a:endParaRPr lang="en-US" sz="1800" b="1" dirty="0" smtClean="0">
              <a:latin typeface="Helvetic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2EEB9FA-BEE1-45F2-BA70-3E4430014DD3}" type="slidenum">
              <a:rPr lang="en-US" sz="1400">
                <a:latin typeface="Times New Roman" pitchFamily="18" charset="0"/>
              </a:rPr>
              <a:pPr algn="r"/>
              <a:t>29</a:t>
            </a:fld>
            <a:endParaRPr lang="en-US" sz="1400">
              <a:latin typeface="Times New Roman" pitchFamily="18" charset="0"/>
            </a:endParaRPr>
          </a:p>
        </p:txBody>
      </p:sp>
      <p:sp>
        <p:nvSpPr>
          <p:cNvPr id="123906" name="Rectangle 2"/>
          <p:cNvSpPr>
            <a:spLocks noGrp="1" noChangeArrowheads="1"/>
          </p:cNvSpPr>
          <p:nvPr>
            <p:ph type="title" idx="4294967295"/>
          </p:nvPr>
        </p:nvSpPr>
        <p:spPr>
          <a:xfrm>
            <a:off x="457200" y="274638"/>
            <a:ext cx="8229600" cy="1143000"/>
          </a:xfrm>
        </p:spPr>
        <p:txBody>
          <a:bodyPr anchor="ctr"/>
          <a:lstStyle/>
          <a:p>
            <a:pPr eaLnBrk="1" hangingPunct="1"/>
            <a:r>
              <a:rPr lang="en-US" dirty="0" smtClean="0"/>
              <a:t>Conflict of Interest</a:t>
            </a:r>
          </a:p>
        </p:txBody>
      </p:sp>
      <p:sp>
        <p:nvSpPr>
          <p:cNvPr id="123907" name="Rectangle 3"/>
          <p:cNvSpPr>
            <a:spLocks noGrp="1" noChangeArrowheads="1"/>
          </p:cNvSpPr>
          <p:nvPr>
            <p:ph type="body" idx="4294967295"/>
          </p:nvPr>
        </p:nvSpPr>
        <p:spPr>
          <a:xfrm>
            <a:off x="381000" y="1295400"/>
            <a:ext cx="8229600" cy="4525962"/>
          </a:xfrm>
        </p:spPr>
        <p:txBody>
          <a:bodyPr/>
          <a:lstStyle/>
          <a:p>
            <a:pPr eaLnBrk="1" hangingPunct="1">
              <a:lnSpc>
                <a:spcPct val="90000"/>
              </a:lnSpc>
            </a:pPr>
            <a:r>
              <a:rPr lang="en-US" b="1" dirty="0" smtClean="0">
                <a:latin typeface="Helvetica" pitchFamily="34" charset="0"/>
              </a:rPr>
              <a:t>Possible remedies for conflict</a:t>
            </a:r>
          </a:p>
          <a:p>
            <a:pPr lvl="1" eaLnBrk="1" hangingPunct="1">
              <a:lnSpc>
                <a:spcPct val="90000"/>
              </a:lnSpc>
              <a:spcBef>
                <a:spcPct val="60000"/>
              </a:spcBef>
            </a:pPr>
            <a:r>
              <a:rPr lang="en-US" dirty="0" smtClean="0">
                <a:latin typeface="Helvetica" pitchFamily="34" charset="0"/>
              </a:rPr>
              <a:t>Recusal from all decision making</a:t>
            </a:r>
          </a:p>
          <a:p>
            <a:pPr lvl="1" eaLnBrk="1" hangingPunct="1">
              <a:lnSpc>
                <a:spcPct val="90000"/>
              </a:lnSpc>
              <a:spcBef>
                <a:spcPct val="60000"/>
              </a:spcBef>
            </a:pPr>
            <a:r>
              <a:rPr lang="en-US" dirty="0" smtClean="0">
                <a:latin typeface="Helvetica" pitchFamily="34" charset="0"/>
              </a:rPr>
              <a:t>Recusal from specific area of decision where conflict exists</a:t>
            </a:r>
          </a:p>
          <a:p>
            <a:pPr lvl="1" eaLnBrk="1" hangingPunct="1">
              <a:lnSpc>
                <a:spcPct val="90000"/>
              </a:lnSpc>
              <a:spcBef>
                <a:spcPct val="60000"/>
              </a:spcBef>
            </a:pPr>
            <a:r>
              <a:rPr lang="en-US" dirty="0" smtClean="0">
                <a:latin typeface="Helvetica" pitchFamily="34" charset="0"/>
              </a:rPr>
              <a:t>Replacement of officer or board or committee member</a:t>
            </a:r>
          </a:p>
          <a:p>
            <a:pPr lvl="1" eaLnBrk="1" hangingPunct="1">
              <a:lnSpc>
                <a:spcPct val="90000"/>
              </a:lnSpc>
              <a:spcBef>
                <a:spcPct val="60000"/>
              </a:spcBef>
            </a:pPr>
            <a:r>
              <a:rPr lang="en-US" dirty="0" smtClean="0">
                <a:latin typeface="Helvetica" pitchFamily="34" charset="0"/>
              </a:rPr>
              <a:t>Participation as a subject matter expert but not in discussion or deliberations</a:t>
            </a:r>
          </a:p>
          <a:p>
            <a:pPr eaLnBrk="1" hangingPunct="1">
              <a:lnSpc>
                <a:spcPct val="90000"/>
              </a:lnSpc>
            </a:pPr>
            <a:endParaRPr lang="en-US" sz="1800" dirty="0" smtClean="0">
              <a:latin typeface="Helvetic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73587427-DED1-465C-B0B3-8ADFCF3880BA}" type="slidenum">
              <a:rPr lang="en-US" sz="1400">
                <a:latin typeface="Times New Roman" pitchFamily="18" charset="0"/>
              </a:rPr>
              <a:pPr algn="r"/>
              <a:t>30</a:t>
            </a:fld>
            <a:endParaRPr lang="en-US" sz="1400">
              <a:latin typeface="Times New Roman" pitchFamily="18" charset="0"/>
            </a:endParaRPr>
          </a:p>
        </p:txBody>
      </p:sp>
      <p:sp>
        <p:nvSpPr>
          <p:cNvPr id="125954" name="Rectangle 2"/>
          <p:cNvSpPr>
            <a:spLocks noGrp="1" noChangeArrowheads="1"/>
          </p:cNvSpPr>
          <p:nvPr>
            <p:ph type="title" idx="4294967295"/>
          </p:nvPr>
        </p:nvSpPr>
        <p:spPr>
          <a:xfrm>
            <a:off x="228600" y="228600"/>
            <a:ext cx="8915400" cy="1143000"/>
          </a:xfrm>
        </p:spPr>
        <p:txBody>
          <a:bodyPr anchor="ctr"/>
          <a:lstStyle/>
          <a:p>
            <a:pPr eaLnBrk="1" hangingPunct="1"/>
            <a:r>
              <a:rPr lang="en-US" sz="2500" b="0" smtClean="0">
                <a:solidFill>
                  <a:schemeClr val="accent2"/>
                </a:solidFill>
                <a:latin typeface="Helvetica" pitchFamily="34" charset="0"/>
              </a:rPr>
              <a:t>Consider Getting Educated</a:t>
            </a:r>
            <a:br>
              <a:rPr lang="en-US" sz="2500" b="0" smtClean="0">
                <a:solidFill>
                  <a:schemeClr val="accent2"/>
                </a:solidFill>
                <a:latin typeface="Helvetica" pitchFamily="34" charset="0"/>
              </a:rPr>
            </a:br>
            <a:r>
              <a:rPr lang="en-US" sz="2500" b="0" smtClean="0">
                <a:solidFill>
                  <a:schemeClr val="accent2"/>
                </a:solidFill>
                <a:latin typeface="Helvetica" pitchFamily="34" charset="0"/>
              </a:rPr>
              <a:t>as a Board Member</a:t>
            </a:r>
          </a:p>
        </p:txBody>
      </p:sp>
      <p:sp>
        <p:nvSpPr>
          <p:cNvPr id="125955" name="Rectangle 3"/>
          <p:cNvSpPr>
            <a:spLocks noChangeArrowheads="1"/>
          </p:cNvSpPr>
          <p:nvPr/>
        </p:nvSpPr>
        <p:spPr bwMode="auto">
          <a:xfrm>
            <a:off x="685800" y="1295400"/>
            <a:ext cx="6477000" cy="5175250"/>
          </a:xfrm>
          <a:prstGeom prst="rect">
            <a:avLst/>
          </a:prstGeom>
          <a:noFill/>
          <a:ln w="9525">
            <a:noFill/>
            <a:miter lim="800000"/>
            <a:headEnd/>
            <a:tailEnd/>
          </a:ln>
        </p:spPr>
        <p:txBody>
          <a:bodyPr>
            <a:spAutoFit/>
          </a:bodyPr>
          <a:lstStyle/>
          <a:p>
            <a:pPr>
              <a:spcBef>
                <a:spcPct val="50000"/>
              </a:spcBef>
              <a:buClr>
                <a:srgbClr val="CC3300"/>
              </a:buClr>
              <a:buFont typeface="Wingdings" pitchFamily="2" charset="2"/>
              <a:buNone/>
            </a:pPr>
            <a:r>
              <a:rPr lang="en-US" b="1" dirty="0">
                <a:latin typeface="Helvetica" pitchFamily="34" charset="0"/>
              </a:rPr>
              <a:t>Non-profit Boards: Roles, Responsibilities, and Performance</a:t>
            </a:r>
            <a:br>
              <a:rPr lang="en-US" b="1" dirty="0">
                <a:latin typeface="Helvetica" pitchFamily="34" charset="0"/>
              </a:rPr>
            </a:br>
            <a:r>
              <a:rPr lang="en-US" dirty="0">
                <a:latin typeface="Helvetica" pitchFamily="34" charset="0"/>
              </a:rPr>
              <a:t>by Diane J. </a:t>
            </a:r>
            <a:r>
              <a:rPr lang="en-US" dirty="0" err="1">
                <a:latin typeface="Helvetica" pitchFamily="34" charset="0"/>
              </a:rPr>
              <a:t>Duca</a:t>
            </a:r>
            <a:r>
              <a:rPr lang="en-US" dirty="0">
                <a:latin typeface="Helvetica" pitchFamily="34" charset="0"/>
              </a:rPr>
              <a:t> (Author) </a:t>
            </a:r>
            <a:br>
              <a:rPr lang="en-US" dirty="0">
                <a:latin typeface="Helvetica" pitchFamily="34" charset="0"/>
              </a:rPr>
            </a:br>
            <a:endParaRPr lang="en-US" dirty="0">
              <a:latin typeface="Helvetica" pitchFamily="34" charset="0"/>
            </a:endParaRPr>
          </a:p>
          <a:p>
            <a:pPr>
              <a:spcBef>
                <a:spcPct val="50000"/>
              </a:spcBef>
              <a:buClr>
                <a:srgbClr val="CC3300"/>
              </a:buClr>
              <a:buFont typeface="Wingdings" pitchFamily="2" charset="2"/>
              <a:buNone/>
            </a:pPr>
            <a:r>
              <a:rPr lang="en-US" b="1" dirty="0">
                <a:latin typeface="Helvetica" pitchFamily="34" charset="0"/>
              </a:rPr>
              <a:t>Inside the Non-profit Boardroom</a:t>
            </a:r>
            <a:br>
              <a:rPr lang="en-US" b="1" dirty="0">
                <a:latin typeface="Helvetica" pitchFamily="34" charset="0"/>
              </a:rPr>
            </a:br>
            <a:r>
              <a:rPr lang="en-US" dirty="0">
                <a:latin typeface="Helvetica" pitchFamily="34" charset="0"/>
              </a:rPr>
              <a:t>by Charles William Golding, Craig Stewart, </a:t>
            </a:r>
            <a:r>
              <a:rPr lang="en-US" dirty="0" err="1">
                <a:latin typeface="Helvetica" pitchFamily="34" charset="0"/>
              </a:rPr>
              <a:t>Tedrowe</a:t>
            </a:r>
            <a:r>
              <a:rPr lang="en-US" dirty="0">
                <a:latin typeface="Helvetica" pitchFamily="34" charset="0"/>
              </a:rPr>
              <a:t> Watkins, Anne M. Will, Craig W. Stewart </a:t>
            </a:r>
            <a:br>
              <a:rPr lang="en-US" dirty="0">
                <a:latin typeface="Helvetica" pitchFamily="34" charset="0"/>
              </a:rPr>
            </a:br>
            <a:endParaRPr lang="en-US" dirty="0">
              <a:latin typeface="Helvetica" pitchFamily="34" charset="0"/>
            </a:endParaRPr>
          </a:p>
          <a:p>
            <a:pPr>
              <a:spcBef>
                <a:spcPct val="50000"/>
              </a:spcBef>
              <a:buClr>
                <a:srgbClr val="CC3300"/>
              </a:buClr>
              <a:buFont typeface="Wingdings" pitchFamily="2" charset="2"/>
              <a:buNone/>
            </a:pPr>
            <a:r>
              <a:rPr lang="en-US" b="1" dirty="0">
                <a:latin typeface="Helvetica" pitchFamily="34" charset="0"/>
              </a:rPr>
              <a:t>Secrets of Successful Boards: The Best from the Non-Profit Pros</a:t>
            </a:r>
            <a:br>
              <a:rPr lang="en-US" b="1" dirty="0">
                <a:latin typeface="Helvetica" pitchFamily="34" charset="0"/>
              </a:rPr>
            </a:br>
            <a:r>
              <a:rPr lang="en-US" dirty="0">
                <a:latin typeface="Helvetica" pitchFamily="34" charset="0"/>
              </a:rPr>
              <a:t>by Carol Weisman (Editor), Sandy </a:t>
            </a:r>
            <a:r>
              <a:rPr lang="en-US" dirty="0" err="1">
                <a:latin typeface="Helvetica" pitchFamily="34" charset="0"/>
              </a:rPr>
              <a:t>Sineff</a:t>
            </a:r>
            <a:r>
              <a:rPr lang="en-US" dirty="0">
                <a:latin typeface="Helvetica" pitchFamily="34" charset="0"/>
              </a:rPr>
              <a:t> (Illustrator) </a:t>
            </a:r>
            <a:br>
              <a:rPr lang="en-US" dirty="0">
                <a:latin typeface="Helvetica" pitchFamily="34" charset="0"/>
              </a:rPr>
            </a:br>
            <a:endParaRPr lang="en-US" dirty="0">
              <a:latin typeface="Helvetica" pitchFamily="34" charset="0"/>
            </a:endParaRPr>
          </a:p>
          <a:p>
            <a:pPr>
              <a:spcBef>
                <a:spcPct val="50000"/>
              </a:spcBef>
              <a:buClr>
                <a:srgbClr val="CC3300"/>
              </a:buClr>
              <a:buFont typeface="Wingdings" pitchFamily="2" charset="2"/>
              <a:buNone/>
            </a:pPr>
            <a:r>
              <a:rPr lang="en-US" b="1" dirty="0">
                <a:latin typeface="Helvetica" pitchFamily="34" charset="0"/>
              </a:rPr>
              <a:t>Managing the Non-Profit Organization: Principles and Practices</a:t>
            </a:r>
            <a:br>
              <a:rPr lang="en-US" b="1" dirty="0">
                <a:latin typeface="Helvetica" pitchFamily="34" charset="0"/>
              </a:rPr>
            </a:br>
            <a:r>
              <a:rPr lang="en-US" dirty="0">
                <a:latin typeface="Helvetica" pitchFamily="34" charset="0"/>
              </a:rPr>
              <a:t>by Peter F. </a:t>
            </a:r>
            <a:r>
              <a:rPr lang="en-US" dirty="0" err="1">
                <a:latin typeface="Helvetica" pitchFamily="34" charset="0"/>
              </a:rPr>
              <a:t>Drucker</a:t>
            </a:r>
            <a:r>
              <a:rPr lang="en-US" dirty="0">
                <a:latin typeface="Helvetica" pitchFamily="34" charset="0"/>
              </a:rPr>
              <a:t> (Author) </a:t>
            </a:r>
            <a:br>
              <a:rPr lang="en-US" dirty="0">
                <a:latin typeface="Helvetica" pitchFamily="34" charset="0"/>
              </a:rPr>
            </a:br>
            <a:r>
              <a:rPr lang="en-US" b="1" dirty="0">
                <a:latin typeface="Helvetica" pitchFamily="34" charset="0"/>
              </a:rPr>
              <a:t/>
            </a:r>
            <a:br>
              <a:rPr lang="en-US" b="1" dirty="0">
                <a:latin typeface="Helvetica" pitchFamily="34" charset="0"/>
              </a:rPr>
            </a:br>
            <a:endParaRPr lang="en-US" b="1" dirty="0">
              <a:latin typeface="Helvetica" pitchFamily="34" charset="0"/>
            </a:endParaRPr>
          </a:p>
        </p:txBody>
      </p:sp>
      <p:pic>
        <p:nvPicPr>
          <p:cNvPr id="125956" name="Picture 4" descr="NonProfitBoards"/>
          <p:cNvPicPr>
            <a:picLocks noChangeAspect="1" noChangeArrowheads="1"/>
          </p:cNvPicPr>
          <p:nvPr/>
        </p:nvPicPr>
        <p:blipFill>
          <a:blip r:embed="rId3" cstate="print"/>
          <a:srcRect l="15384" t="11111" r="23077"/>
          <a:stretch>
            <a:fillRect/>
          </a:stretch>
        </p:blipFill>
        <p:spPr bwMode="auto">
          <a:xfrm>
            <a:off x="7620000" y="762000"/>
            <a:ext cx="1219200" cy="1760538"/>
          </a:xfrm>
          <a:prstGeom prst="rect">
            <a:avLst/>
          </a:prstGeom>
          <a:noFill/>
          <a:ln w="9525">
            <a:noFill/>
            <a:miter lim="800000"/>
            <a:headEnd/>
            <a:tailEnd/>
          </a:ln>
        </p:spPr>
      </p:pic>
      <p:pic>
        <p:nvPicPr>
          <p:cNvPr id="125957" name="Picture 5" descr="NonProfitBoards1"/>
          <p:cNvPicPr>
            <a:picLocks noChangeAspect="1" noChangeArrowheads="1"/>
          </p:cNvPicPr>
          <p:nvPr/>
        </p:nvPicPr>
        <p:blipFill>
          <a:blip r:embed="rId4" cstate="print"/>
          <a:srcRect l="13889" t="11111" r="25000"/>
          <a:stretch>
            <a:fillRect/>
          </a:stretch>
        </p:blipFill>
        <p:spPr bwMode="auto">
          <a:xfrm>
            <a:off x="6858000" y="4495800"/>
            <a:ext cx="1362075" cy="1981200"/>
          </a:xfrm>
          <a:prstGeom prst="rect">
            <a:avLst/>
          </a:prstGeom>
          <a:noFill/>
          <a:ln w="9525">
            <a:noFill/>
            <a:miter lim="800000"/>
            <a:headEnd/>
            <a:tailEnd/>
          </a:ln>
        </p:spPr>
      </p:pic>
      <p:pic>
        <p:nvPicPr>
          <p:cNvPr id="125958" name="Picture 7" descr="NonProfitBoards3"/>
          <p:cNvPicPr>
            <a:picLocks noChangeAspect="1" noChangeArrowheads="1"/>
          </p:cNvPicPr>
          <p:nvPr/>
        </p:nvPicPr>
        <p:blipFill>
          <a:blip r:embed="rId5" cstate="print"/>
          <a:srcRect l="16667" r="11111"/>
          <a:stretch>
            <a:fillRect/>
          </a:stretch>
        </p:blipFill>
        <p:spPr bwMode="auto">
          <a:xfrm>
            <a:off x="7010400" y="2133600"/>
            <a:ext cx="1209675" cy="1676400"/>
          </a:xfrm>
          <a:prstGeom prst="rect">
            <a:avLst/>
          </a:prstGeom>
          <a:noFill/>
          <a:ln w="9525">
            <a:noFill/>
            <a:miter lim="800000"/>
            <a:headEnd/>
            <a:tailEnd/>
          </a:ln>
        </p:spPr>
      </p:pic>
      <p:pic>
        <p:nvPicPr>
          <p:cNvPr id="125959" name="Picture 8" descr="NonProfits Board"/>
          <p:cNvPicPr>
            <a:picLocks noChangeAspect="1" noChangeArrowheads="1"/>
          </p:cNvPicPr>
          <p:nvPr/>
        </p:nvPicPr>
        <p:blipFill>
          <a:blip r:embed="rId6" cstate="print"/>
          <a:srcRect/>
          <a:stretch>
            <a:fillRect/>
          </a:stretch>
        </p:blipFill>
        <p:spPr bwMode="auto">
          <a:xfrm>
            <a:off x="7772400" y="3352800"/>
            <a:ext cx="1103313" cy="163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p:txBody>
          <a:bodyPr/>
          <a:lstStyle/>
          <a:p>
            <a:pPr eaLnBrk="1" hangingPunct="1"/>
            <a:r>
              <a:rPr lang="en-US" sz="4000" smtClean="0"/>
              <a:t>Thank You!</a:t>
            </a:r>
          </a:p>
        </p:txBody>
      </p:sp>
      <p:sp>
        <p:nvSpPr>
          <p:cNvPr id="130050" name="Content Placeholder 2"/>
          <p:cNvSpPr>
            <a:spLocks noGrp="1"/>
          </p:cNvSpPr>
          <p:nvPr>
            <p:ph idx="1"/>
          </p:nvPr>
        </p:nvSpPr>
        <p:spPr/>
        <p:txBody>
          <a:bodyPr/>
          <a:lstStyle/>
          <a:p>
            <a:pPr eaLnBrk="1" hangingPunct="1"/>
            <a:r>
              <a:rPr lang="en-US" i="1" dirty="0" smtClean="0"/>
              <a:t>For your time</a:t>
            </a:r>
          </a:p>
          <a:p>
            <a:pPr marL="1827213" lvl="1" indent="-449263" eaLnBrk="1" hangingPunct="1">
              <a:buFontTx/>
              <a:buChar char="•"/>
            </a:pPr>
            <a:r>
              <a:rPr lang="en-US" sz="3200" i="1" dirty="0" smtClean="0"/>
              <a:t>For your attention</a:t>
            </a:r>
            <a:endParaRPr lang="en-US" i="1" dirty="0" smtClean="0"/>
          </a:p>
          <a:p>
            <a:pPr marL="3205163" lvl="2" indent="-463550" eaLnBrk="1" hangingPunct="1"/>
            <a:r>
              <a:rPr lang="en-US" sz="3200" i="1" dirty="0" smtClean="0"/>
              <a:t>For you enthusiasm</a:t>
            </a:r>
            <a:endParaRPr lang="en-US" i="1" dirty="0" smtClean="0"/>
          </a:p>
          <a:p>
            <a:pPr marL="4522788" lvl="3" indent="-403225" eaLnBrk="1" hangingPunct="1">
              <a:buFontTx/>
              <a:buChar char="•"/>
            </a:pPr>
            <a:r>
              <a:rPr lang="en-US" sz="3200" i="1" dirty="0" smtClean="0"/>
              <a:t>For your support</a:t>
            </a:r>
          </a:p>
          <a:p>
            <a:pPr marL="4522788" lvl="3" indent="-403225" eaLnBrk="1" hangingPunct="1">
              <a:buFontTx/>
              <a:buChar char="•"/>
            </a:pPr>
            <a:endParaRPr lang="en-US" i="1" dirty="0" smtClean="0"/>
          </a:p>
          <a:p>
            <a:pPr eaLnBrk="1" hangingPunct="1"/>
            <a:r>
              <a:rPr lang="en-US" i="1" dirty="0" smtClean="0"/>
              <a:t>To continue to make PMI Portland a Standout Chapter</a:t>
            </a:r>
          </a:p>
          <a:p>
            <a:pPr algn="ctr" eaLnBrk="1" hangingPunct="1">
              <a:buNone/>
            </a:pPr>
            <a:r>
              <a:rPr lang="en-US" sz="2400" i="1" dirty="0" smtClean="0"/>
              <a:t>Good Luck and Have Fun this Year!</a:t>
            </a:r>
            <a:endParaRPr lang="en-US" sz="2400" dirty="0" smtClean="0"/>
          </a:p>
          <a:p>
            <a:pPr eaLnBrk="1" hangingPunct="1"/>
            <a:endParaRPr 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New  PMI Volunteer Orientation&amp;quot;&quot;/&gt;&lt;property id=&quot;20307&quot; value=&quot;277&quot;/&gt;&lt;/object&gt;&lt;object type=&quot;3&quot; unique_id=&quot;10005&quot;&gt;&lt;property id=&quot;20148&quot; value=&quot;5&quot;/&gt;&lt;property id=&quot;20300&quot; value=&quot;Slide 2 - &amp;quot;Why Volunteer?&amp;quot;&quot;/&gt;&lt;property id=&quot;20307&quot; value=&quot;315&quot;/&gt;&lt;/object&gt;&lt;object type=&quot;3&quot; unique_id=&quot;10006&quot;&gt;&lt;property id=&quot;20148&quot; value=&quot;5&quot;/&gt;&lt;property id=&quot;20300&quot; value=&quot;Slide 3 - &amp;quot;Leadership Institute Volunteer Planning Meeting&amp;#x0D;&amp;#x0A; &amp;#x0D;&amp;#x0A;&amp;quot;&quot;/&gt;&lt;property id=&quot;20307&quot; value=&quot;321&quot;/&gt;&lt;/object&gt;&lt;object type=&quot;3&quot; unique_id=&quot;10007&quot;&gt;&lt;property id=&quot;20148&quot; value=&quot;5&quot;/&gt;&lt;property id=&quot;20300&quot; value=&quot;Slide 4 - &amp;quot;PMI Orientation Discussion Outline&amp;quot;&quot;/&gt;&lt;property id=&quot;20307&quot; value=&quot;283&quot;/&gt;&lt;/object&gt;&lt;object type=&quot;3&quot; unique_id=&quot;10008&quot;&gt;&lt;property id=&quot;20148&quot; value=&quot;5&quot;/&gt;&lt;property id=&quot;20300&quot; value=&quot;Slide 5 - &amp;quot;PMI’s Envisioned Goal &amp;#x0D;&amp;#x0A;&amp;quot;&quot;/&gt;&lt;property id=&quot;20307&quot; value=&quot;307&quot;/&gt;&lt;/object&gt;&lt;object type=&quot;3&quot; unique_id=&quot;10009&quot;&gt;&lt;property id=&quot;20148&quot; value=&quot;5&quot;/&gt;&lt;property id=&quot;20300&quot; value=&quot;Slide 6 - &amp;quot;PMI’s Core Purpose:&amp;quot;&quot;/&gt;&lt;property id=&quot;20307&quot; value=&quot;294&quot;/&gt;&lt;/object&gt;&lt;object type=&quot;3&quot; unique_id=&quot;10010&quot;&gt;&lt;property id=&quot;20148&quot; value=&quot;5&quot;/&gt;&lt;property id=&quot;20300&quot; value=&quot;Slide 7 - &amp;quot;PMI’s Value Proposition&amp;#x0D;&amp;#x0A;&amp;quot;&quot;/&gt;&lt;property id=&quot;20307&quot; value=&quot;309&quot;/&gt;&lt;/object&gt;&lt;object type=&quot;3&quot; unique_id=&quot;10011&quot;&gt;&lt;property id=&quot;20148&quot; value=&quot;5&quot;/&gt;&lt;property id=&quot;20300&quot; value=&quot;Slide 8 - &amp;quot;PMI’s Core Values: PMI’s Essential and Enduring Guiding Principles&amp;quot;&quot;/&gt;&lt;property id=&quot;20307&quot; value=&quot;306&quot;/&gt;&lt;/object&gt;&lt;object type=&quot;3&quot; unique_id=&quot;10012&quot;&gt;&lt;property id=&quot;20148&quot; value=&quot;5&quot;/&gt;&lt;property id=&quot;20300&quot; value=&quot;Slide 9 - &amp;quot;PMI is…&amp;quot;&quot;/&gt;&lt;property id=&quot;20307&quot; value=&quot;318&quot;/&gt;&lt;/object&gt;&lt;object type=&quot;3&quot; unique_id=&quot;10013&quot;&gt;&lt;property id=&quot;20148&quot; value=&quot;5&quot;/&gt;&lt;property id=&quot;20300&quot; value=&quot;Slide 10 - &amp;quot;Global Community of Practitioners&amp;quot;&quot;/&gt;&lt;property id=&quot;20307&quot; value=&quot;320&quot;/&gt;&lt;/object&gt;&lt;object type=&quot;3&quot; unique_id=&quot;10014&quot;&gt;&lt;property id=&quot;20148&quot; value=&quot;5&quot;/&gt;&lt;property id=&quot;20300&quot; value=&quot;Slide 11&quot;/&gt;&lt;property id=&quot;20307&quot; value=&quot;322&quot;/&gt;&lt;/object&gt;&lt;object type=&quot;3&quot; unique_id=&quot;10015&quot;&gt;&lt;property id=&quot;20148&quot; value=&quot;5&quot;/&gt;&lt;property id=&quot;20300&quot; value=&quot;Slide 12&quot;/&gt;&lt;property id=&quot;20307&quot; value=&quot;323&quot;/&gt;&lt;/object&gt;&lt;object type=&quot;3&quot; unique_id=&quot;10016&quot;&gt;&lt;property id=&quot;20148&quot; value=&quot;5&quot;/&gt;&lt;property id=&quot;20300&quot; value=&quot;Slide 13 - &amp;quot;PMI Volunteer Resources and Operations &amp;quot;&quot;/&gt;&lt;property id=&quot;20307&quot; value=&quot;334&quot;/&gt;&lt;/object&gt;&lt;object type=&quot;3&quot; unique_id=&quot;10017&quot;&gt;&lt;property id=&quot;20148&quot; value=&quot;5&quot;/&gt;&lt;property id=&quot;20300&quot; value=&quot;Slide 14 - &amp;quot;Volunteer Resources and Operations&amp;quot;&quot;/&gt;&lt;property id=&quot;20307&quot; value=&quot;299&quot;/&gt;&lt;/object&gt;&lt;object type=&quot;3&quot; unique_id=&quot;10018&quot;&gt;&lt;property id=&quot;20148&quot; value=&quot;5&quot;/&gt;&lt;property id=&quot;20300&quot; value=&quot;Slide 15 - &amp;quot;PMI Expense Reporting Policy&amp;quot;&quot;/&gt;&lt;property id=&quot;20307&quot; value=&quot;326&quot;/&gt;&lt;/object&gt;&lt;object type=&quot;3&quot; unique_id=&quot;10019&quot;&gt;&lt;property id=&quot;20148&quot; value=&quot;5&quot;/&gt;&lt;property id=&quot;20300&quot; value=&quot;Slide 16 - &amp;quot;Expense Submission Policy&amp;quot;&quot;/&gt;&lt;property id=&quot;20307&quot; value=&quot;327&quot;/&gt;&lt;/object&gt;&lt;object type=&quot;3&quot; unique_id=&quot;10020&quot;&gt;&lt;property id=&quot;20148&quot; value=&quot;5&quot;/&gt;&lt;property id=&quot;20300&quot; value=&quot;Slide 17 - &amp;quot;Expense Submission Policy&amp;quot;&quot;/&gt;&lt;property id=&quot;20307&quot; value=&quot;328&quot;/&gt;&lt;/object&gt;&lt;object type=&quot;3&quot; unique_id=&quot;10021&quot;&gt;&lt;property id=&quot;20148&quot; value=&quot;5&quot;/&gt;&lt;property id=&quot;20300&quot; value=&quot;Slide 18 - &amp;quot;Expense Report Policy: Meals&amp;quot;&quot;/&gt;&lt;property id=&quot;20307&quot; value=&quot;329&quot;/&gt;&lt;/object&gt;&lt;object type=&quot;3&quot; unique_id=&quot;10022&quot;&gt;&lt;property id=&quot;20148&quot; value=&quot;5&quot;/&gt;&lt;property id=&quot;20300&quot; value=&quot;Slide 19 - &amp;quot;Expense Report Policy: Transportation&amp;quot;&quot;/&gt;&lt;property id=&quot;20307&quot; value=&quot;330&quot;/&gt;&lt;/object&gt;&lt;object type=&quot;3&quot; unique_id=&quot;10023&quot;&gt;&lt;property id=&quot;20148&quot; value=&quot;5&quot;/&gt;&lt;property id=&quot;20300&quot; value=&quot;Slide 20 - &amp;quot;Expense Report Policy: Foreign Exchange&amp;quot;&quot;/&gt;&lt;property id=&quot;20307&quot; value=&quot;331&quot;/&gt;&lt;/object&gt;&lt;object type=&quot;3&quot; unique_id=&quot;10024&quot;&gt;&lt;property id=&quot;20148&quot; value=&quot;5&quot;/&gt;&lt;property id=&quot;20300&quot; value=&quot;Slide 21 - &amp;quot;Expense Report Policy: Foreign Exchange&amp;quot;&quot;/&gt;&lt;property id=&quot;20307&quot; value=&quot;332&quot;/&gt;&lt;/object&gt;&lt;object type=&quot;3&quot; unique_id=&quot;10025&quot;&gt;&lt;property id=&quot;20148&quot; value=&quot;5&quot;/&gt;&lt;property id=&quot;20300&quot; value=&quot;Slide 22 - &amp;quot;Expense Submission Process&amp;quot;&quot;/&gt;&lt;property id=&quot;20307&quot; value=&quot;333&quot;/&gt;&lt;/object&gt;&lt;object type=&quot;3&quot; unique_id=&quot;10026&quot;&gt;&lt;property id=&quot;20148&quot; value=&quot;5&quot;/&gt;&lt;property id=&quot;20300&quot; value=&quot;Slide 23 - &amp;quot;How We Get Our Work Done: Rules of Engagement&amp;#x0D;&amp;#x0A;&amp;quot;&quot;/&gt;&lt;property id=&quot;20307&quot; value=&quot;300&quot;/&gt;&lt;/object&gt;&lt;object type=&quot;3&quot; unique_id=&quot;10027&quot;&gt;&lt;property id=&quot;20148&quot; value=&quot;5&quot;/&gt;&lt;property id=&quot;20300&quot; value=&quot;Slide 24 - &amp;quot;History of Leadership Institute &amp;quot;&quot;/&gt;&lt;property id=&quot;20307&quot; value=&quot;303&quot;/&gt;&lt;/object&gt;&lt;object type=&quot;3&quot; unique_id=&quot;10028&quot;&gt;&lt;property id=&quot;20148&quot; value=&quot;5&quot;/&gt;&lt;property id=&quot;20300&quot; value=&quot;Slide 25&quot;/&gt;&lt;property id=&quot;20307&quot; value=&quot;324&quot;/&gt;&lt;/object&gt;&lt;object type=&quot;3&quot; unique_id=&quot;10029&quot;&gt;&lt;property id=&quot;20148&quot; value=&quot;5&quot;/&gt;&lt;property id=&quot;20300&quot; value=&quot;Slide 26 - &amp;quot;Leadership Institute Alignment with the Balanced Score Card&amp;#x0D;&amp;#x0A;&amp;#x0D;&amp;#x0A;&amp;#x0D;&amp;#x0A;&amp;quot;&quot;/&gt;&lt;property id=&quot;20307&quot; value=&quot;313&quot;/&gt;&lt;/object&gt;&lt;object type=&quot;3&quot; unique_id=&quot;10030&quot;&gt;&lt;property id=&quot;20148&quot; value=&quot;5&quot;/&gt;&lt;property id=&quot;20300&quot; value=&quot;Slide 27 - &amp;quot;Leadership Institute -  Update on Program Initiatives&amp;quot;&quot;/&gt;&lt;property id=&quot;20307&quot; value=&quot;304&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_general_blu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Slides_general_blue</Template>
  <TotalTime>3938</TotalTime>
  <Words>2594</Words>
  <Application>Microsoft Office PowerPoint</Application>
  <PresentationFormat>On-screen Show (4:3)</PresentationFormat>
  <Paragraphs>425</Paragraphs>
  <Slides>31</Slides>
  <Notes>31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31</vt:i4>
      </vt:variant>
    </vt:vector>
  </HeadingPairs>
  <TitlesOfParts>
    <vt:vector size="35" baseType="lpstr">
      <vt:lpstr>Slides_general_blue</vt:lpstr>
      <vt:lpstr>Clip</vt:lpstr>
      <vt:lpstr>Acrobat Document</vt:lpstr>
      <vt:lpstr>Visio</vt:lpstr>
      <vt:lpstr>Components 101 PMI Portland Dianne Johnson, Past President Updated June 2012</vt:lpstr>
      <vt:lpstr>What We Are Going to Talk About</vt:lpstr>
      <vt:lpstr>PMI is…</vt:lpstr>
      <vt:lpstr>PMI Envisioned Goal  </vt:lpstr>
      <vt:lpstr>PMI Core Purpose:</vt:lpstr>
      <vt:lpstr>PMI Value Proposition </vt:lpstr>
      <vt:lpstr>PMI Core Values: PMI’s Essential and Enduring Guiding Principles</vt:lpstr>
      <vt:lpstr>Slide 8</vt:lpstr>
      <vt:lpstr>Chapter and Volunteer  Support Staff</vt:lpstr>
      <vt:lpstr>PMI Communities of Practice </vt:lpstr>
      <vt:lpstr>PMI Chapters</vt:lpstr>
      <vt:lpstr>PMI Regions (USA)</vt:lpstr>
      <vt:lpstr>PMI Region Mentors</vt:lpstr>
      <vt:lpstr>Region 1 Mission:</vt:lpstr>
      <vt:lpstr>Region 1 Chapters</vt:lpstr>
      <vt:lpstr>Resources in the Region</vt:lpstr>
      <vt:lpstr>Leadership Institute </vt:lpstr>
      <vt:lpstr>Additional Programs and Services</vt:lpstr>
      <vt:lpstr>Technical Tools and Resources</vt:lpstr>
      <vt:lpstr>PMI Volunteer Resources and Contacts  </vt:lpstr>
      <vt:lpstr>PMI Volunteer Resources and Contacts  </vt:lpstr>
      <vt:lpstr>Chapter Maintenance and Administration  </vt:lpstr>
      <vt:lpstr>Board Leadership</vt:lpstr>
      <vt:lpstr>Board Leadership</vt:lpstr>
      <vt:lpstr>PMI Portland Board Structure</vt:lpstr>
      <vt:lpstr>Ethics</vt:lpstr>
      <vt:lpstr>PMI Code of Ethics &amp; Professional Conduct</vt:lpstr>
      <vt:lpstr>Conflict of Interest</vt:lpstr>
      <vt:lpstr>Conflict of Interest</vt:lpstr>
      <vt:lpstr>Consider Getting Educated as a Board Member</vt:lpstr>
      <vt:lpstr>Thank You!</vt:lpstr>
    </vt:vector>
  </TitlesOfParts>
  <Company>PMI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PMI PowerPoint Template Maximum 2 Lines, Arial 28pt bold</dc:title>
  <dc:creator>Iesha Brown</dc:creator>
  <cp:lastModifiedBy>Sunflower</cp:lastModifiedBy>
  <cp:revision>322</cp:revision>
  <dcterms:created xsi:type="dcterms:W3CDTF">2010-10-03T22:16:09Z</dcterms:created>
  <dcterms:modified xsi:type="dcterms:W3CDTF">2012-06-23T16:30:44Z</dcterms:modified>
</cp:coreProperties>
</file>